
<file path=[Content_Types].xml><?xml version="1.0" encoding="utf-8"?>
<Types xmlns="http://schemas.openxmlformats.org/package/2006/content-types">
  <Override PartName="/_rels/.rels" ContentType="application/vnd.openxmlformats-package.relationships+xml"/>
  <Override PartName="/ppt/theme/theme7.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8.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notesSlides/notesSlide36.xml" ContentType="application/vnd.openxmlformats-officedocument.presentationml.notesSlide+xml"/>
  <Override PartName="/ppt/notesSlides/notesSlide5.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12.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_rels/notesSlide23.xml.rels" ContentType="application/vnd.openxmlformats-package.relationships+xml"/>
  <Override PartName="/ppt/notesSlides/_rels/notesSlide14.xml.rels" ContentType="application/vnd.openxmlformats-package.relationships+xml"/>
  <Override PartName="/ppt/notesSlides/_rels/notesSlide39.xml.rels" ContentType="application/vnd.openxmlformats-package.relationships+xml"/>
  <Override PartName="/ppt/notesSlides/_rels/notesSlide7.xml.rels" ContentType="application/vnd.openxmlformats-package.relationships+xml"/>
  <Override PartName="/ppt/notesSlides/_rels/notesSlide40.xml.rels" ContentType="application/vnd.openxmlformats-package.relationships+xml"/>
  <Override PartName="/ppt/notesSlides/_rels/notesSlide31.xml.rels" ContentType="application/vnd.openxmlformats-package.relationships+xml"/>
  <Override PartName="/ppt/notesSlides/_rels/notesSlide74.xml.rels" ContentType="application/vnd.openxmlformats-package.relationships+xml"/>
  <Override PartName="/ppt/notesSlides/_rels/notesSlide12.xml.rels" ContentType="application/vnd.openxmlformats-package.relationships+xml"/>
  <Override PartName="/ppt/notesSlides/_rels/notesSlide46.xml.rels" ContentType="application/vnd.openxmlformats-package.relationships+xml"/>
  <Override PartName="/ppt/notesSlides/_rels/notesSlide37.xml.rels" ContentType="application/vnd.openxmlformats-package.relationships+xml"/>
  <Override PartName="/ppt/notesSlides/_rels/notesSlide5.xml.rels" ContentType="application/vnd.openxmlformats-package.relationships+xml"/>
  <Override PartName="/ppt/notesSlides/_rels/notesSlide28.xml.rels" ContentType="application/vnd.openxmlformats-package.relationships+xml"/>
  <Override PartName="/ppt/notesSlides/_rels/notesSlide54.xml.rels" ContentType="application/vnd.openxmlformats-package.relationships+xml"/>
  <Override PartName="/ppt/notesSlides/_rels/notesSlide45.xml.rels" ContentType="application/vnd.openxmlformats-package.relationships+xml"/>
  <Override PartName="/ppt/notesSlides/_rels/notesSlide35.xml.rels" ContentType="application/vnd.openxmlformats-package.relationships+xml"/>
  <Override PartName="/ppt/notesSlides/_rels/notesSlide3.xml.rels" ContentType="application/vnd.openxmlformats-package.relationships+xml"/>
  <Override PartName="/ppt/notesSlides/_rels/notesSlide52.xml.rels" ContentType="application/vnd.openxmlformats-package.relationships+xml"/>
  <Override PartName="/ppt/notesSlides/_rels/notesSlide43.xml.rels" ContentType="application/vnd.openxmlformats-package.relationships+xml"/>
  <Override PartName="/ppt/notesSlides/_rels/notesSlide33.xml.rels" ContentType="application/vnd.openxmlformats-package.relationships+xml"/>
  <Override PartName="/ppt/notesSlides/_rels/notesSlide1.xml.rels" ContentType="application/vnd.openxmlformats-package.relationships+xml"/>
  <Override PartName="/ppt/notesSlides/_rels/notesSlide24.xml.rels" ContentType="application/vnd.openxmlformats-package.relationships+xml"/>
  <Override PartName="/ppt/notesSlides/_rels/notesSlide49.xml.rels" ContentType="application/vnd.openxmlformats-package.relationships+xml"/>
  <Override PartName="/ppt/notesSlides/_rels/notesSlide50.xml.rels" ContentType="application/vnd.openxmlformats-package.relationships+xml"/>
  <Override PartName="/ppt/notesSlides/_rels/notesSlide41.xml.rels" ContentType="application/vnd.openxmlformats-package.relationships+xml"/>
  <Override PartName="/ppt/notesSlides/_rels/notesSlide32.xml.rels" ContentType="application/vnd.openxmlformats-package.relationships+xml"/>
  <Override PartName="/ppt/notesSlides/_rels/notesSlide75.xml.rels" ContentType="application/vnd.openxmlformats-package.relationships+xml"/>
  <Override PartName="/ppt/notesSlides/_rels/notesSlide22.xml.rels" ContentType="application/vnd.openxmlformats-package.relationships+xml"/>
  <Override PartName="/ppt/notesSlides/_rels/notesSlide13.xml.rels" ContentType="application/vnd.openxmlformats-package.relationships+xml"/>
  <Override PartName="/ppt/notesSlides/_rels/notesSlide38.xml.rels" ContentType="application/vnd.openxmlformats-package.relationships+xml"/>
  <Override PartName="/ppt/notesSlides/_rels/notesSlide6.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73.xml.rels" ContentType="application/vnd.openxmlformats-package.relationships+xml"/>
  <Override PartName="/ppt/notesSlides/_rels/notesSlide11.xml.rels" ContentType="application/vnd.openxmlformats-package.relationships+xml"/>
  <Override PartName="/ppt/notesSlides/_rels/notesSlide36.xml.rels" ContentType="application/vnd.openxmlformats-package.relationships+xml"/>
  <Override PartName="/ppt/notesSlides/_rels/notesSlide4.xml.rels" ContentType="application/vnd.openxmlformats-package.relationships+xml"/>
  <Override PartName="/ppt/notesSlides/_rels/notesSlide27.xml.rels" ContentType="application/vnd.openxmlformats-package.relationships+xml"/>
  <Override PartName="/ppt/notesSlides/_rels/notesSlide53.xml.rels" ContentType="application/vnd.openxmlformats-package.relationships+xml"/>
  <Override PartName="/ppt/notesSlides/_rels/notesSlide44.xml.rels" ContentType="application/vnd.openxmlformats-package.relationships+xml"/>
  <Override PartName="/ppt/notesSlides/_rels/notesSlide34.xml.rels" ContentType="application/vnd.openxmlformats-package.relationships+xml"/>
  <Override PartName="/ppt/notesSlides/_rels/notesSlide2.xml.rels" ContentType="application/vnd.openxmlformats-package.relationships+xml"/>
  <Override PartName="/ppt/notesSlides/_rels/notesSlide25.xml.rels" ContentType="application/vnd.openxmlformats-package.relationships+xml"/>
  <Override PartName="/ppt/notesSlides/_rels/notesSlide51.xml.rels" ContentType="application/vnd.openxmlformats-package.relationships+xml"/>
  <Override PartName="/ppt/notesSlides/_rels/notesSlide42.xml.rels" ContentType="application/vnd.openxmlformats-package.relationship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22.xml" ContentType="application/vnd.openxmlformats-officedocument.presentationml.notesSlide+xml"/>
  <Override PartName="/ppt/notesSlides/notesSlide53.xml" ContentType="application/vnd.openxmlformats-officedocument.presentationml.notesSlide+xml"/>
  <Override PartName="/ppt/notesSlides/notesSlide25.xml" ContentType="application/vnd.openxmlformats-officedocument.presentationml.notesSlide+xml"/>
  <Override PartName="/ppt/notesSlides/notesSlide75.xml" ContentType="application/vnd.openxmlformats-officedocument.presentationml.notesSlide+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3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42.xml" ContentType="application/vnd.openxmlformats-officedocument.presentationml.notesSlide+xml"/>
  <Override PartName="/ppt/notesSlides/notesSlide14.xml" ContentType="application/vnd.openxmlformats-officedocument.presentationml.notesSlide+xml"/>
  <Override PartName="/ppt/notesSlides/notesSlide45.xml" ContentType="application/vnd.openxmlformats-officedocument.presentationml.notesSlide+xml"/>
  <Override PartName="/ppt/notesSlides/notesSlide52.xml" ContentType="application/vnd.openxmlformats-officedocument.presentationml.notesSlide+xml"/>
  <Override PartName="/ppt/notesSlides/notesSlide24.xml" ContentType="application/vnd.openxmlformats-officedocument.presentationml.notesSlide+xml"/>
  <Override PartName="/ppt/notesSlides/notesSlide74.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3.xml" ContentType="application/vnd.openxmlformats-officedocument.presentationml.notesSlide+xml"/>
  <Override PartName="/ppt/notesSlides/notesSlide37.xml" ContentType="application/vnd.openxmlformats-officedocument.presentationml.notesSlide+xml"/>
  <Override PartName="/ppt/notesSlides/notesSlide6.xml" ContentType="application/vnd.openxmlformats-officedocument.presentationml.notesSlide+xml"/>
  <Override PartName="/ppt/notesSlides/notesSlide41.xml" ContentType="application/vnd.openxmlformats-officedocument.presentationml.notesSlide+xml"/>
  <Override PartName="/ppt/notesSlides/notesSlide13.xml" ContentType="application/vnd.openxmlformats-officedocument.presentationml.notesSlide+xml"/>
  <Override PartName="/ppt/notesSlides/notesSlide44.xml" ContentType="application/vnd.openxmlformats-officedocument.presentationml.notesSlide+xml"/>
  <Override PartName="/ppt/notesSlides/notesSlide51.xml" ContentType="application/vnd.openxmlformats-officedocument.presentationml.notesSlide+xml"/>
  <Override PartName="/ppt/notesSlides/notesSlide23.xml" ContentType="application/vnd.openxmlformats-officedocument.presentationml.notesSlide+xml"/>
  <Override PartName="/ppt/notesSlides/notesSlide73.xml" ContentType="application/vnd.openxmlformats-officedocument.presentationml.notesSlide+xml"/>
  <Override PartName="/ppt/notesSlides/notesSlide54.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2.xml" ContentType="application/vnd.openxmlformats-officedocument.presentationml.notesSlide+xml"/>
  <Override PartName="/ppt/media/image16.png" ContentType="image/png"/>
  <Override PartName="/ppt/media/image19.png" ContentType="image/png"/>
  <Override PartName="/ppt/media/image20.png" ContentType="image/png"/>
  <Override PartName="/ppt/media/image23.png" ContentType="image/png"/>
  <Override PartName="/ppt/media/image26.png" ContentType="image/png"/>
  <Override PartName="/ppt/media/image30.jpeg" ContentType="image/jpeg"/>
  <Override PartName="/ppt/media/image29.png" ContentType="image/png"/>
  <Override PartName="/ppt/media/image22.jpeg" ContentType="image/jpeg"/>
  <Override PartName="/ppt/media/image2.png" ContentType="image/png"/>
  <Override PartName="/ppt/media/image5.png" ContentType="image/png"/>
  <Override PartName="/ppt/media/image31.jpeg" ContentType="image/jpeg"/>
  <Override PartName="/ppt/media/image12.png" ContentType="image/png"/>
  <Override PartName="/ppt/media/image8.png" ContentType="image/png"/>
  <Override PartName="/ppt/media/image15.png" ContentType="image/png"/>
  <Override PartName="/ppt/media/image18.png" ContentType="image/png"/>
  <Override PartName="/ppt/media/image24.jpeg" ContentType="image/jpeg"/>
  <Override PartName="/ppt/media/image28.png" ContentType="image/png"/>
  <Override PartName="/ppt/media/image25.jpeg" ContentType="image/jpeg"/>
  <Override PartName="/ppt/media/image1.png" ContentType="image/png"/>
  <Override PartName="/ppt/media/image4.png" ContentType="image/png"/>
  <Override PartName="/ppt/media/image11.png" ContentType="image/png"/>
  <Override PartName="/ppt/media/image7.png" ContentType="image/png"/>
  <Override PartName="/ppt/media/image14.png" ContentType="image/png"/>
  <Override PartName="/ppt/media/image17.png" ContentType="image/png"/>
  <Override PartName="/ppt/media/image21.png" ContentType="image/png"/>
  <Override PartName="/ppt/media/image27.png" ContentType="image/png"/>
  <Override PartName="/ppt/media/image3.png" ContentType="image/png"/>
  <Override PartName="/ppt/media/image10.png" ContentType="image/png"/>
  <Override PartName="/ppt/media/image6.png" ContentType="image/png"/>
  <Override PartName="/ppt/media/image13.png" ContentType="image/png"/>
  <Override PartName="/ppt/media/image9.png" ContentType="image/png"/>
  <Override PartName="/ppt/presentation.xml" ContentType="application/vnd.openxmlformats-officedocument.presentationml.presentation.main+xml"/>
  <Override PartName="/ppt/notesMasters/_rels/notesMaster1.xml.rels" ContentType="application/vnd.openxmlformats-package.relationships+xml"/>
  <Override PartName="/ppt/notesMasters/notesMaster1.xml" ContentType="application/vnd.openxmlformats-officedocument.presentationml.notesMaster+xml"/>
  <Override PartName="/ppt/_rels/presentation.xml.rels" ContentType="application/vnd.openxmlformats-package.relationships+xml"/>
  <Override PartName="/ppt/slideMasters/_rels/slideMaster6.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7.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3.xml" ContentType="application/vnd.openxmlformats-officedocument.presentationml.slideMaster+xml"/>
  <Override PartName="/ppt/slideMasters/slideMaster6.xml" ContentType="application/vnd.openxmlformats-officedocument.presentationml.slideMaster+xml"/>
  <Override PartName="/ppt/slideMasters/slideMaster2.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Masters/slideMaster7.xml" ContentType="application/vnd.openxmlformats-officedocument.presentationml.slideMaster+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s/slide61.xml" ContentType="application/vnd.openxmlformats-officedocument.presentationml.slide+xml"/>
  <Override PartName="/ppt/slides/slide9.xml" ContentType="application/vnd.openxmlformats-officedocument.presentationml.slide+xml"/>
  <Override PartName="/ppt/slides/slide33.xml" ContentType="application/vnd.openxmlformats-officedocument.presentationml.slide+xml"/>
  <Override PartName="/ppt/slides/slide64.xml" ContentType="application/vnd.openxmlformats-officedocument.presentationml.slide+xml"/>
  <Override PartName="/ppt/slides/slide36.xml" ContentType="application/vnd.openxmlformats-officedocument.presentationml.slide+xml"/>
  <Override PartName="/ppt/slides/slide6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12.xml" ContentType="application/vnd.openxmlformats-officedocument.presentationml.slide+xml"/>
  <Override PartName="/ppt/slides/slide71.xml" ContentType="application/vnd.openxmlformats-officedocument.presentationml.slide+xml"/>
  <Override PartName="/ppt/slides/slide43.xml" ContentType="application/vnd.openxmlformats-officedocument.presentationml.slide+xml"/>
  <Override PartName="/ppt/slides/_rels/slide35.xml.rels" ContentType="application/vnd.openxmlformats-package.relationships+xml"/>
  <Override PartName="/ppt/slides/_rels/slide78.xml.rels" ContentType="application/vnd.openxmlformats-package.relationships+xml"/>
  <Override PartName="/ppt/slides/_rels/slide26.xml.rels" ContentType="application/vnd.openxmlformats-package.relationships+xml"/>
  <Override PartName="/ppt/slides/_rels/slide69.xml.rels" ContentType="application/vnd.openxmlformats-package.relationships+xml"/>
  <Override PartName="/ppt/slides/_rels/slide16.xml.rels" ContentType="application/vnd.openxmlformats-package.relationships+xml"/>
  <Override PartName="/ppt/slides/_rels/slide70.xml.rels" ContentType="application/vnd.openxmlformats-package.relationships+xml"/>
  <Override PartName="/ppt/slides/_rels/slide61.xml.rels" ContentType="application/vnd.openxmlformats-package.relationships+xml"/>
  <Override PartName="/ppt/slides/_rels/slide2.xml.rels" ContentType="application/vnd.openxmlformats-package.relationships+xml"/>
  <Override PartName="/ppt/slides/_rels/slide42.xml.rels" ContentType="application/vnd.openxmlformats-package.relationships+xml"/>
  <Override PartName="/ppt/slides/_rels/slide33.xml.rels" ContentType="application/vnd.openxmlformats-package.relationships+xml"/>
  <Override PartName="/ppt/slides/_rels/slide24.xml.rels" ContentType="application/vnd.openxmlformats-package.relationships+xml"/>
  <Override PartName="/ppt/slides/_rels/slide67.xml.rels" ContentType="application/vnd.openxmlformats-package.relationships+xml"/>
  <Override PartName="/ppt/slides/_rels/slide58.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49.xml.rels" ContentType="application/vnd.openxmlformats-package.relationships+xml"/>
  <Override PartName="/ppt/slides/_rels/slide50.xml.rels" ContentType="application/vnd.openxmlformats-package.relationships+xml"/>
  <Override PartName="/ppt/slides/_rels/slide40.xml.rels" ContentType="application/vnd.openxmlformats-package.relationships+xml"/>
  <Override PartName="/ppt/slides/_rels/slide75.xml.rels" ContentType="application/vnd.openxmlformats-package.relationships+xml"/>
  <Override PartName="/ppt/slides/_rels/slide31.xml.rels" ContentType="application/vnd.openxmlformats-package.relationships+xml"/>
  <Override PartName="/ppt/slides/_rels/slide22.xml.rels" ContentType="application/vnd.openxmlformats-package.relationships+xml"/>
  <Override PartName="/ppt/slides/_rels/slide65.xml.rels" ContentType="application/vnd.openxmlformats-package.relationships+xml"/>
  <Override PartName="/ppt/slides/_rels/slide13.xml.rels" ContentType="application/vnd.openxmlformats-package.relationships+xml"/>
  <Override PartName="/ppt/slides/_rels/slide56.xml.rels" ContentType="application/vnd.openxmlformats-package.relationships+xml"/>
  <Override PartName="/ppt/slides/_rels/slide6.xml.rels" ContentType="application/vnd.openxmlformats-package.relationships+xml"/>
  <Override PartName="/ppt/slides/_rels/slide47.xml.rels" ContentType="application/vnd.openxmlformats-package.relationships+xml"/>
  <Override PartName="/ppt/slides/_rels/slide38.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73.xml.rels" ContentType="application/vnd.openxmlformats-package.relationships+xml"/>
  <Override PartName="/ppt/slides/_rels/slide64.xml.rels" ContentType="application/vnd.openxmlformats-package.relationships+xml"/>
  <Override PartName="/ppt/slides/_rels/slide20.xml.rels" ContentType="application/vnd.openxmlformats-package.relationships+xml"/>
  <Override PartName="/ppt/slides/_rels/slide11.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45.xml.rels" ContentType="application/vnd.openxmlformats-package.relationships+xml"/>
  <Override PartName="/ppt/slides/_rels/slide36.xml.rels" ContentType="application/vnd.openxmlformats-package.relationships+xml"/>
  <Override PartName="/ppt/slides/_rels/slide79.xml.rels" ContentType="application/vnd.openxmlformats-package.relationships+xml"/>
  <Override PartName="/ppt/slides/_rels/slide17.xml.rels" ContentType="application/vnd.openxmlformats-package.relationships+xml"/>
  <Override PartName="/ppt/slides/_rels/slide80.xml.rels" ContentType="application/vnd.openxmlformats-package.relationships+xml"/>
  <Override PartName="/ppt/slides/_rels/slide71.xml.rels" ContentType="application/vnd.openxmlformats-package.relationships+xml"/>
  <Override PartName="/ppt/slides/_rels/slide62.xml.rels" ContentType="application/vnd.openxmlformats-package.relationships+xml"/>
  <Override PartName="/ppt/slides/_rels/slide52.xml.rels" ContentType="application/vnd.openxmlformats-package.relationships+xml"/>
  <Override PartName="/ppt/slides/_rels/slide3.xml.rels" ContentType="application/vnd.openxmlformats-package.relationships+xml"/>
  <Override PartName="/ppt/slides/_rels/slide43.xml.rels" ContentType="application/vnd.openxmlformats-package.relationships+xml"/>
  <Override PartName="/ppt/slides/_rels/slide34.xml.rels" ContentType="application/vnd.openxmlformats-package.relationships+xml"/>
  <Override PartName="/ppt/slides/_rels/slide77.xml.rels" ContentType="application/vnd.openxmlformats-package.relationships+xml"/>
  <Override PartName="/ppt/slides/_rels/slide25.xml.rels" ContentType="application/vnd.openxmlformats-package.relationships+xml"/>
  <Override PartName="/ppt/slides/_rels/slide68.xml.rels" ContentType="application/vnd.openxmlformats-package.relationships+xml"/>
  <Override PartName="/ppt/slides/_rels/slide59.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60.xml.rels" ContentType="application/vnd.openxmlformats-package.relationships+xml"/>
  <Override PartName="/ppt/slides/_rels/slide51.xml.rels" ContentType="application/vnd.openxmlformats-package.relationships+xml"/>
  <Override PartName="/ppt/slides/_rels/slide1.xml.rels" ContentType="application/vnd.openxmlformats-package.relationships+xml"/>
  <Override PartName="/ppt/slides/_rels/slide41.xml.rels" ContentType="application/vnd.openxmlformats-package.relationships+xml"/>
  <Override PartName="/ppt/slides/_rels/slide76.xml.rels" ContentType="application/vnd.openxmlformats-package.relationships+xml"/>
  <Override PartName="/ppt/slides/_rels/slide32.xml.rels" ContentType="application/vnd.openxmlformats-package.relationships+xml"/>
  <Override PartName="/ppt/slides/_rels/slide23.xml.rels" ContentType="application/vnd.openxmlformats-package.relationships+xml"/>
  <Override PartName="/ppt/slides/_rels/slide66.xml.rels" ContentType="application/vnd.openxmlformats-package.relationships+xml"/>
  <Override PartName="/ppt/slides/_rels/slide57.xml.rels" ContentType="application/vnd.openxmlformats-package.relationships+xml"/>
  <Override PartName="/ppt/slides/_rels/slide7.xml.rels" ContentType="application/vnd.openxmlformats-package.relationships+xml"/>
  <Override PartName="/ppt/slides/_rels/slide48.xml.rels" ContentType="application/vnd.openxmlformats-package.relationships+xml"/>
  <Override PartName="/ppt/slides/_rels/slide39.xml.rels" ContentType="application/vnd.openxmlformats-package.relationships+xml"/>
  <Override PartName="/ppt/slides/_rels/slide29.xml.rels" ContentType="application/vnd.openxmlformats-package.relationships+xml"/>
  <Override PartName="/ppt/slides/_rels/slide74.xml.rels" ContentType="application/vnd.openxmlformats-package.relationships+xml"/>
  <Override PartName="/ppt/slides/_rels/slide30.xml.rels" ContentType="application/vnd.openxmlformats-package.relationships+xml"/>
  <Override PartName="/ppt/slides/_rels/slide21.xml.rels" ContentType="application/vnd.openxmlformats-package.relationships+xml"/>
  <Override PartName="/ppt/slides/_rels/slide12.xml.rels" ContentType="application/vnd.openxmlformats-package.relationships+xml"/>
  <Override PartName="/ppt/slides/_rels/slide55.xml.rels" ContentType="application/vnd.openxmlformats-package.relationships+xml"/>
  <Override PartName="/ppt/slides/_rels/slide5.xml.rels" ContentType="application/vnd.openxmlformats-package.relationships+xml"/>
  <Override PartName="/ppt/slides/_rels/slide46.xml.rels" ContentType="application/vnd.openxmlformats-package.relationships+xml"/>
  <Override PartName="/ppt/slides/_rels/slide37.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72.xml.rels" ContentType="application/vnd.openxmlformats-package.relationships+xml"/>
  <Override PartName="/ppt/slides/_rels/slide63.xml.rels" ContentType="application/vnd.openxmlformats-package.relationships+xml"/>
  <Override PartName="/ppt/slides/_rels/slide10.xml.rels" ContentType="application/vnd.openxmlformats-package.relationships+xml"/>
  <Override PartName="/ppt/slides/_rels/slide53.xml.rels" ContentType="application/vnd.openxmlformats-package.relationships+xml"/>
  <Override PartName="/ppt/slides/_rels/slide44.xml.rels" ContentType="application/vnd.openxmlformats-package.relationships+xml"/>
  <Override PartName="/ppt/slides/slide15.xml" ContentType="application/vnd.openxmlformats-officedocument.presentationml.slide+xml"/>
  <Override PartName="/ppt/slides/slide74.xml" ContentType="application/vnd.openxmlformats-officedocument.presentationml.slide+xml"/>
  <Override PartName="/ppt/slides/slide46.xml" ContentType="application/vnd.openxmlformats-officedocument.presentationml.slide+xml"/>
  <Override PartName="/ppt/slides/slide18.xml" ContentType="application/vnd.openxmlformats-officedocument.presentationml.slide+xml"/>
  <Override PartName="/ppt/slides/slide77.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22.xml" ContentType="application/vnd.openxmlformats-officedocument.presentationml.slide+xml"/>
  <Override PartName="/ppt/slides/slide53.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56.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8.xml" ContentType="application/vnd.openxmlformats-officedocument.presentationml.slide+xml"/>
  <Override PartName="/ppt/slides/slide32.xml" ContentType="application/vnd.openxmlformats-officedocument.presentationml.slide+xml"/>
  <Override PartName="/ppt/slides/slide63.xml" ContentType="application/vnd.openxmlformats-officedocument.presentationml.slide+xml"/>
  <Override PartName="/ppt/slides/slide35.xml" ContentType="application/vnd.openxmlformats-officedocument.presentationml.slide+xml"/>
  <Override PartName="/ppt/slides/slide66.xml" ContentType="application/vnd.openxmlformats-officedocument.presentationml.slide+xml"/>
  <Override PartName="/ppt/slides/slide38.xml" ContentType="application/vnd.openxmlformats-officedocument.presentationml.slide+xml"/>
  <Override PartName="/ppt/slides/slide69.xml" ContentType="application/vnd.openxmlformats-officedocument.presentationml.slide+xml"/>
  <Override PartName="/ppt/slides/slide11.xml" ContentType="application/vnd.openxmlformats-officedocument.presentationml.slide+xml"/>
  <Override PartName="/ppt/slides/slide70.xml" ContentType="application/vnd.openxmlformats-officedocument.presentationml.slide+xml"/>
  <Override PartName="/ppt/slides/slide42.xml" ContentType="application/vnd.openxmlformats-officedocument.presentationml.slide+xml"/>
  <Override PartName="/ppt/slides/slide14.xml" ContentType="application/vnd.openxmlformats-officedocument.presentationml.slide+xml"/>
  <Override PartName="/ppt/slides/slide73.xml" ContentType="application/vnd.openxmlformats-officedocument.presentationml.slide+xml"/>
  <Override PartName="/ppt/slides/slide45.xml" ContentType="application/vnd.openxmlformats-officedocument.presentationml.slide+xml"/>
  <Override PartName="/ppt/slides/slide17.xml" ContentType="application/vnd.openxmlformats-officedocument.presentationml.slide+xml"/>
  <Override PartName="/ppt/slides/slide76.xml" ContentType="application/vnd.openxmlformats-officedocument.presentationml.slide+xml"/>
  <Override PartName="/ppt/slides/slide48.xml" ContentType="application/vnd.openxmlformats-officedocument.presentationml.slide+xml"/>
  <Override PartName="/ppt/slides/slide79.xml" ContentType="application/vnd.openxmlformats-officedocument.presentationml.slide+xml"/>
  <Override PartName="/ppt/slides/slide21.xml" ContentType="application/vnd.openxmlformats-officedocument.presentationml.slide+xml"/>
  <Override PartName="/ppt/slides/slide80.xml" ContentType="application/vnd.openxmlformats-officedocument.presentationml.slide+xml"/>
  <Override PartName="/ppt/slides/slide52.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55.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s/slide58.xml" ContentType="application/vnd.openxmlformats-officedocument.presentationml.slide+xml"/>
  <Override PartName="/ppt/slides/slide7.xml" ContentType="application/vnd.openxmlformats-officedocument.presentationml.slide+xml"/>
  <Override PartName="/ppt/slides/slide31.xml" ContentType="application/vnd.openxmlformats-officedocument.presentationml.slide+xml"/>
  <Override PartName="/ppt/slides/slide62.xml" ContentType="application/vnd.openxmlformats-officedocument.presentationml.slide+xml"/>
  <Override PartName="/ppt/slides/slide34.xml" ContentType="application/vnd.openxmlformats-officedocument.presentationml.slide+xml"/>
  <Override PartName="/ppt/slides/slide65.xml" ContentType="application/vnd.openxmlformats-officedocument.presentationml.slide+xml"/>
  <Override PartName="/ppt/slides/slide37.xml" ContentType="application/vnd.openxmlformats-officedocument.presentationml.slide+xml"/>
  <Override PartName="/ppt/slides/slide68.xml" ContentType="application/vnd.openxmlformats-officedocument.presentationml.slide+xml"/>
  <Override PartName="/ppt/slides/slide10.xml" ContentType="application/vnd.openxmlformats-officedocument.presentationml.slide+xml"/>
  <Override PartName="/ppt/slides/slide41.xml" ContentType="application/vnd.openxmlformats-officedocument.presentationml.slide+xml"/>
  <Override PartName="/ppt/slides/slide13.xml" ContentType="application/vnd.openxmlformats-officedocument.presentationml.slide+xml"/>
  <Override PartName="/ppt/slides/slide72.xml" ContentType="application/vnd.openxmlformats-officedocument.presentationml.slide+xml"/>
  <Override PartName="/ppt/slides/slide44.xml" ContentType="application/vnd.openxmlformats-officedocument.presentationml.slide+xml"/>
  <Override PartName="/ppt/slides/slide16.xml" ContentType="application/vnd.openxmlformats-officedocument.presentationml.slide+xml"/>
  <Override PartName="/ppt/slides/slide75.xml" ContentType="application/vnd.openxmlformats-officedocument.presentationml.slide+xml"/>
  <Override PartName="/ppt/slides/slide47.xml" ContentType="application/vnd.openxmlformats-officedocument.presentationml.slide+xml"/>
  <Override PartName="/ppt/slides/slide19.xml" ContentType="application/vnd.openxmlformats-officedocument.presentationml.slide+xml"/>
  <Override PartName="/ppt/slides/slide78.xml" ContentType="application/vnd.openxmlformats-officedocument.presentationml.slide+xml"/>
  <Override PartName="/ppt/slides/slide20.xml" ContentType="application/vnd.openxmlformats-officedocument.presentationml.slide+xml"/>
  <Override PartName="/ppt/slides/slide51.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50" r:id="rId3"/>
    <p:sldMasterId id="2147483652" r:id="rId4"/>
    <p:sldMasterId id="2147483654" r:id="rId5"/>
    <p:sldMasterId id="2147483656" r:id="rId6"/>
    <p:sldMasterId id="2147483658" r:id="rId7"/>
    <p:sldMasterId id="214748366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Lst>
  <p:sldSz cx="9144000" cy="6858000"/>
  <p:notesSz cx="7315200" cy="96012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 name="PlaceHolder 1"/>
          <p:cNvSpPr>
            <a:spLocks noGrp="1"/>
          </p:cNvSpPr>
          <p:nvPr>
            <p:ph type="body"/>
          </p:nvPr>
        </p:nvSpPr>
        <p:spPr>
          <a:xfrm>
            <a:off x="777240" y="4777560"/>
            <a:ext cx="6217560" cy="4525920"/>
          </a:xfrm>
          <a:prstGeom prst="rect">
            <a:avLst/>
          </a:prstGeom>
        </p:spPr>
        <p:txBody>
          <a:bodyPr bIns="0" lIns="0" rIns="0" tIns="0" wrap="none"/>
          <a:p>
            <a:r>
              <a:rPr lang="en-US"/>
              <a:t>Click to edit the notes format</a:t>
            </a:r>
            <a:endParaRPr/>
          </a:p>
        </p:txBody>
      </p:sp>
      <p:sp>
        <p:nvSpPr>
          <p:cNvPr id="30" name="PlaceHolder 2"/>
          <p:cNvSpPr>
            <a:spLocks noGrp="1"/>
          </p:cNvSpPr>
          <p:nvPr>
            <p:ph type="hdr"/>
          </p:nvPr>
        </p:nvSpPr>
        <p:spPr>
          <a:xfrm>
            <a:off x="0" y="0"/>
            <a:ext cx="3372840" cy="502560"/>
          </a:xfrm>
          <a:prstGeom prst="rect">
            <a:avLst/>
          </a:prstGeom>
        </p:spPr>
        <p:txBody>
          <a:bodyPr bIns="0" lIns="0" rIns="0" tIns="0" wrap="none"/>
          <a:p>
            <a:r>
              <a:rPr lang="en-US"/>
              <a:t>&lt;header&gt;</a:t>
            </a:r>
            <a:endParaRPr/>
          </a:p>
        </p:txBody>
      </p:sp>
      <p:sp>
        <p:nvSpPr>
          <p:cNvPr id="31" name="PlaceHolder 3"/>
          <p:cNvSpPr>
            <a:spLocks noGrp="1"/>
          </p:cNvSpPr>
          <p:nvPr>
            <p:ph type="dt"/>
          </p:nvPr>
        </p:nvSpPr>
        <p:spPr>
          <a:xfrm>
            <a:off x="4399200" y="0"/>
            <a:ext cx="3372840" cy="502560"/>
          </a:xfrm>
          <a:prstGeom prst="rect">
            <a:avLst/>
          </a:prstGeom>
        </p:spPr>
        <p:txBody>
          <a:bodyPr bIns="0" lIns="0" rIns="0" tIns="0" wrap="none"/>
          <a:p>
            <a:pPr algn="r"/>
            <a:r>
              <a:rPr lang="en-US"/>
              <a:t>&lt;date/time&gt;</a:t>
            </a:r>
            <a:endParaRPr/>
          </a:p>
        </p:txBody>
      </p:sp>
      <p:sp>
        <p:nvSpPr>
          <p:cNvPr id="32" name="PlaceHolder 4"/>
          <p:cNvSpPr>
            <a:spLocks noGrp="1"/>
          </p:cNvSpPr>
          <p:nvPr>
            <p:ph type="ftr"/>
          </p:nvPr>
        </p:nvSpPr>
        <p:spPr>
          <a:xfrm>
            <a:off x="0" y="9555480"/>
            <a:ext cx="3372840" cy="502560"/>
          </a:xfrm>
          <a:prstGeom prst="rect">
            <a:avLst/>
          </a:prstGeom>
        </p:spPr>
        <p:txBody>
          <a:bodyPr anchor="b" bIns="0" lIns="0" rIns="0" tIns="0" wrap="none"/>
          <a:p>
            <a:r>
              <a:rPr lang="en-US"/>
              <a:t>&lt;footer&gt;</a:t>
            </a:r>
            <a:endParaRPr/>
          </a:p>
        </p:txBody>
      </p:sp>
      <p:sp>
        <p:nvSpPr>
          <p:cNvPr id="33" name="PlaceHolder 5"/>
          <p:cNvSpPr>
            <a:spLocks noGrp="1"/>
          </p:cNvSpPr>
          <p:nvPr>
            <p:ph type="sldNum"/>
          </p:nvPr>
        </p:nvSpPr>
        <p:spPr>
          <a:xfrm>
            <a:off x="4399200" y="9555480"/>
            <a:ext cx="3372840" cy="502560"/>
          </a:xfrm>
          <a:prstGeom prst="rect">
            <a:avLst/>
          </a:prstGeom>
        </p:spPr>
        <p:txBody>
          <a:bodyPr anchor="b" bIns="0" lIns="0" rIns="0" tIns="0" wrap="none"/>
          <a:p>
            <a:pPr algn="r"/>
            <a:fld id="{41417101-5181-4141-91F1-515181014181}" type="slidenum">
              <a:rPr lang="en-US"/>
              <a:t>&lt;number&gt;</a:t>
            </a:fld>
            <a:endParaRPr/>
          </a:p>
        </p:txBody>
      </p:sp>
    </p:spTree>
  </p:cSld>
  <p:clrMap accent1="accent1" accent2="accent2" accent3="accent3" accent4="accent4" accent5="accent5" accent6="accent6" bg1="lt1" bg2="lt2" folHlink="folHlink" hlink="hlink" tx1="dk1" tx2="dk2"/>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4" name="CustomShape 1"/>
          <p:cNvSpPr/>
          <p:nvPr/>
        </p:nvSpPr>
        <p:spPr>
          <a:xfrm>
            <a:off x="0" y="0"/>
            <a:ext cx="360" cy="360"/>
          </a:xfrm>
          <a:prstGeom prst="rect">
            <a:avLst/>
          </a:prstGeom>
        </p:spPr>
        <p:txBody>
          <a:bodyPr bIns="45000" lIns="90000" rIns="90000" tIns="45000"/>
          <a:p>
            <a:fld id="{E1E161C1-E151-41B1-A191-E141D101F141}" type="slidenum">
              <a:rPr lang="en-US">
                <a:solidFill>
                  <a:srgbClr val="ffffff"/>
                </a:solidFill>
                <a:latin typeface="Times New Roman"/>
                <a:ea typeface="+mn-ea"/>
              </a:rPr>
              <a:t>&lt;number&gt;</a:t>
            </a:fld>
            <a:endParaRPr/>
          </a:p>
        </p:txBody>
      </p:sp>
      <p:sp>
        <p:nvSpPr>
          <p:cNvPr id="325" name="PlaceHolder 2"/>
          <p:cNvSpPr>
            <a:spLocks noGrp="1"/>
          </p:cNvSpPr>
          <p:nvPr>
            <p:ph type="body"/>
          </p:nvPr>
        </p:nvSpPr>
        <p:spPr>
          <a:xfrm>
            <a:off x="0" y="0"/>
            <a:ext cx="360" cy="360"/>
          </a:xfrm>
          <a:prstGeom prst="rect">
            <a:avLst/>
          </a:prstGeom>
        </p:spPr>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8" name="CustomShape 1"/>
          <p:cNvSpPr/>
          <p:nvPr/>
        </p:nvSpPr>
        <p:spPr>
          <a:xfrm>
            <a:off x="0" y="0"/>
            <a:ext cx="360" cy="360"/>
          </a:xfrm>
          <a:prstGeom prst="rect">
            <a:avLst/>
          </a:prstGeom>
        </p:spPr>
        <p:txBody>
          <a:bodyPr bIns="45000" lIns="90000" rIns="90000" tIns="45000"/>
          <a:p>
            <a:fld id="{A1E151A1-01D1-41D1-A1D1-0191C1919161}" type="slidenum">
              <a:rPr lang="en-US">
                <a:solidFill>
                  <a:srgbClr val="ffffff"/>
                </a:solidFill>
                <a:latin typeface="Times New Roman"/>
                <a:ea typeface="+mn-ea"/>
              </a:rPr>
              <a:t>&lt;number&gt;</a:t>
            </a:fld>
            <a:endParaRPr/>
          </a:p>
        </p:txBody>
      </p:sp>
      <p:sp>
        <p:nvSpPr>
          <p:cNvPr id="339" name="PlaceHolder 2"/>
          <p:cNvSpPr>
            <a:spLocks noGrp="1"/>
          </p:cNvSpPr>
          <p:nvPr>
            <p:ph type="body"/>
          </p:nvPr>
        </p:nvSpPr>
        <p:spPr>
          <a:xfrm>
            <a:off x="0" y="0"/>
            <a:ext cx="360" cy="360"/>
          </a:xfrm>
          <a:prstGeom prst="rect">
            <a:avLst/>
          </a:prstGeom>
        </p:spPr>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0" name="CustomShape 1"/>
          <p:cNvSpPr/>
          <p:nvPr/>
        </p:nvSpPr>
        <p:spPr>
          <a:xfrm>
            <a:off x="0" y="0"/>
            <a:ext cx="360" cy="360"/>
          </a:xfrm>
          <a:prstGeom prst="rect">
            <a:avLst/>
          </a:prstGeom>
        </p:spPr>
        <p:txBody>
          <a:bodyPr bIns="45000" lIns="90000" rIns="90000" tIns="45000"/>
          <a:p>
            <a:fld id="{111121D1-2191-4121-8151-817121C101D1}" type="slidenum">
              <a:rPr lang="en-US">
                <a:solidFill>
                  <a:srgbClr val="ffffff"/>
                </a:solidFill>
                <a:latin typeface="Times New Roman"/>
                <a:ea typeface="+mn-ea"/>
              </a:rPr>
              <a:t>&lt;number&gt;</a:t>
            </a:fld>
            <a:endParaRPr/>
          </a:p>
        </p:txBody>
      </p:sp>
      <p:sp>
        <p:nvSpPr>
          <p:cNvPr id="341" name="PlaceHolder 2"/>
          <p:cNvSpPr>
            <a:spLocks noGrp="1"/>
          </p:cNvSpPr>
          <p:nvPr>
            <p:ph type="body"/>
          </p:nvPr>
        </p:nvSpPr>
        <p:spPr>
          <a:xfrm>
            <a:off x="0" y="0"/>
            <a:ext cx="360" cy="360"/>
          </a:xfrm>
          <a:prstGeom prst="rect">
            <a:avLst/>
          </a:prstGeom>
        </p:spPr>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2" name="CustomShape 1"/>
          <p:cNvSpPr/>
          <p:nvPr/>
        </p:nvSpPr>
        <p:spPr>
          <a:xfrm>
            <a:off x="0" y="0"/>
            <a:ext cx="360" cy="360"/>
          </a:xfrm>
          <a:prstGeom prst="rect">
            <a:avLst/>
          </a:prstGeom>
        </p:spPr>
        <p:txBody>
          <a:bodyPr bIns="45000" lIns="90000" rIns="90000" tIns="45000"/>
          <a:p>
            <a:fld id="{00C1C1F1-71D1-41C1-91B1-F1E1911121D1}" type="slidenum">
              <a:rPr lang="en-US">
                <a:solidFill>
                  <a:srgbClr val="ffffff"/>
                </a:solidFill>
                <a:latin typeface="Times New Roman"/>
                <a:ea typeface="+mn-ea"/>
              </a:rPr>
              <a:t>&lt;number&gt;</a:t>
            </a:fld>
            <a:endParaRPr/>
          </a:p>
        </p:txBody>
      </p:sp>
      <p:sp>
        <p:nvSpPr>
          <p:cNvPr id="343" name="PlaceHolder 2"/>
          <p:cNvSpPr>
            <a:spLocks noGrp="1"/>
          </p:cNvSpPr>
          <p:nvPr>
            <p:ph type="body"/>
          </p:nvPr>
        </p:nvSpPr>
        <p:spPr>
          <a:xfrm>
            <a:off x="0" y="0"/>
            <a:ext cx="360" cy="360"/>
          </a:xfrm>
          <a:prstGeom prst="rect">
            <a:avLst/>
          </a:prstGeom>
        </p:spPr>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4" name="CustomShape 1"/>
          <p:cNvSpPr/>
          <p:nvPr/>
        </p:nvSpPr>
        <p:spPr>
          <a:xfrm>
            <a:off x="0" y="0"/>
            <a:ext cx="360" cy="360"/>
          </a:xfrm>
          <a:prstGeom prst="rect">
            <a:avLst/>
          </a:prstGeom>
        </p:spPr>
        <p:txBody>
          <a:bodyPr bIns="45000" lIns="90000" rIns="90000" tIns="45000"/>
          <a:p>
            <a:fld id="{61F100E1-51D1-4111-81C1-B1C1413121C1}" type="slidenum">
              <a:rPr lang="en-US">
                <a:solidFill>
                  <a:srgbClr val="ffffff"/>
                </a:solidFill>
                <a:latin typeface="Times New Roman"/>
                <a:ea typeface="+mn-ea"/>
              </a:rPr>
              <a:t>&lt;number&gt;</a:t>
            </a:fld>
            <a:endParaRPr/>
          </a:p>
        </p:txBody>
      </p:sp>
      <p:sp>
        <p:nvSpPr>
          <p:cNvPr id="345" name="PlaceHolder 2"/>
          <p:cNvSpPr>
            <a:spLocks noGrp="1"/>
          </p:cNvSpPr>
          <p:nvPr>
            <p:ph type="body"/>
          </p:nvPr>
        </p:nvSpPr>
        <p:spPr>
          <a:xfrm>
            <a:off x="0" y="0"/>
            <a:ext cx="360" cy="360"/>
          </a:xfrm>
          <a:prstGeom prst="rect">
            <a:avLst/>
          </a:prstGeom>
        </p:spPr>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6" name="CustomShape 1"/>
          <p:cNvSpPr/>
          <p:nvPr/>
        </p:nvSpPr>
        <p:spPr>
          <a:xfrm>
            <a:off x="0" y="0"/>
            <a:ext cx="360" cy="360"/>
          </a:xfrm>
          <a:prstGeom prst="rect">
            <a:avLst/>
          </a:prstGeom>
        </p:spPr>
        <p:txBody>
          <a:bodyPr bIns="45000" lIns="90000" rIns="90000" tIns="45000"/>
          <a:p>
            <a:fld id="{F111D171-81C1-41A1-91B1-B171C13101A1}" type="slidenum">
              <a:rPr lang="en-US">
                <a:solidFill>
                  <a:srgbClr val="ffffff"/>
                </a:solidFill>
                <a:latin typeface="Times New Roman"/>
                <a:ea typeface="+mn-ea"/>
              </a:rPr>
              <a:t>&lt;number&gt;</a:t>
            </a:fld>
            <a:endParaRPr/>
          </a:p>
        </p:txBody>
      </p:sp>
      <p:sp>
        <p:nvSpPr>
          <p:cNvPr id="327" name="PlaceHolder 2"/>
          <p:cNvSpPr>
            <a:spLocks noGrp="1"/>
          </p:cNvSpPr>
          <p:nvPr>
            <p:ph type="body"/>
          </p:nvPr>
        </p:nvSpPr>
        <p:spPr>
          <a:xfrm>
            <a:off x="0" y="0"/>
            <a:ext cx="360" cy="360"/>
          </a:xfrm>
          <a:prstGeom prst="rect">
            <a:avLst/>
          </a:prstGeom>
        </p:spPr>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6" name="PlaceHolder 1"/>
          <p:cNvSpPr>
            <a:spLocks noGrp="1"/>
          </p:cNvSpPr>
          <p:nvPr>
            <p:ph type="body"/>
          </p:nvPr>
        </p:nvSpPr>
        <p:spPr>
          <a:xfrm>
            <a:off x="0" y="0"/>
            <a:ext cx="360" cy="4410000"/>
          </a:xfrm>
          <a:prstGeom prst="rect">
            <a:avLst/>
          </a:prstGeom>
        </p:spPr>
      </p:sp>
      <p:sp>
        <p:nvSpPr>
          <p:cNvPr id="347" name="CustomShape 2"/>
          <p:cNvSpPr/>
          <p:nvPr/>
        </p:nvSpPr>
        <p:spPr>
          <a:xfrm>
            <a:off x="0" y="0"/>
            <a:ext cx="360" cy="360"/>
          </a:xfrm>
          <a:prstGeom prst="rect">
            <a:avLst/>
          </a:prstGeom>
        </p:spPr>
        <p:txBody>
          <a:bodyPr bIns="45000" lIns="90000" rIns="90000" tIns="45000"/>
          <a:p>
            <a:fld id="{A1015111-81F1-4161-8101-4171215101C1}" type="slidenum">
              <a:rPr lang="en-US">
                <a:solidFill>
                  <a:srgbClr val="ffffff"/>
                </a:solidFill>
                <a:latin typeface="Times New Roman"/>
                <a:ea typeface="+mn-ea"/>
              </a:rPr>
              <a:t>&lt;number&gt;</a:t>
            </a:fld>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8" name="CustomShape 1"/>
          <p:cNvSpPr/>
          <p:nvPr/>
        </p:nvSpPr>
        <p:spPr>
          <a:xfrm>
            <a:off x="0" y="0"/>
            <a:ext cx="360" cy="360"/>
          </a:xfrm>
          <a:prstGeom prst="rect">
            <a:avLst/>
          </a:prstGeom>
        </p:spPr>
        <p:txBody>
          <a:bodyPr bIns="45000" lIns="90000" rIns="90000" tIns="45000"/>
          <a:p>
            <a:fld id="{F16191F1-81F1-4101-B1B1-315131B1A1B1}" type="slidenum">
              <a:rPr lang="en-US">
                <a:solidFill>
                  <a:srgbClr val="ffffff"/>
                </a:solidFill>
                <a:latin typeface="Times New Roman"/>
                <a:ea typeface="+mn-ea"/>
              </a:rPr>
              <a:t>&lt;number&gt;</a:t>
            </a:fld>
            <a:endParaRPr/>
          </a:p>
        </p:txBody>
      </p:sp>
      <p:sp>
        <p:nvSpPr>
          <p:cNvPr id="349"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Historical and Projected Population, Island of Maui</a:t>
            </a:r>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0" name="CustomShape 1"/>
          <p:cNvSpPr/>
          <p:nvPr/>
        </p:nvSpPr>
        <p:spPr>
          <a:xfrm>
            <a:off x="0" y="0"/>
            <a:ext cx="360" cy="360"/>
          </a:xfrm>
          <a:prstGeom prst="rect">
            <a:avLst/>
          </a:prstGeom>
        </p:spPr>
        <p:txBody>
          <a:bodyPr bIns="45000" lIns="90000" rIns="90000" tIns="45000"/>
          <a:p>
            <a:fld id="{D121A1A1-E1B1-4191-8101-01A18111E131}" type="slidenum">
              <a:rPr lang="en-US">
                <a:solidFill>
                  <a:srgbClr val="ffffff"/>
                </a:solidFill>
                <a:latin typeface="Times New Roman"/>
                <a:ea typeface="+mn-ea"/>
              </a:rPr>
              <a:t>&lt;number&gt;</a:t>
            </a:fld>
            <a:endParaRPr/>
          </a:p>
        </p:txBody>
      </p:sp>
      <p:sp>
        <p:nvSpPr>
          <p:cNvPr id="351" name="PlaceHolder 2"/>
          <p:cNvSpPr>
            <a:spLocks noGrp="1"/>
          </p:cNvSpPr>
          <p:nvPr>
            <p:ph type="body"/>
          </p:nvPr>
        </p:nvSpPr>
        <p:spPr>
          <a:xfrm>
            <a:off x="0" y="0"/>
            <a:ext cx="360" cy="360"/>
          </a:xfrm>
          <a:prstGeom prst="rect">
            <a:avLst/>
          </a:prstGeom>
        </p:spPr>
      </p:sp>
    </p:spTree>
  </p:cSld>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2" name="CustomShape 1"/>
          <p:cNvSpPr/>
          <p:nvPr/>
        </p:nvSpPr>
        <p:spPr>
          <a:xfrm>
            <a:off x="0" y="0"/>
            <a:ext cx="360" cy="360"/>
          </a:xfrm>
          <a:prstGeom prst="rect">
            <a:avLst/>
          </a:prstGeom>
        </p:spPr>
        <p:txBody>
          <a:bodyPr bIns="45000" lIns="90000" rIns="90000" tIns="45000"/>
          <a:p>
            <a:fld id="{81C1B171-5141-41F1-9101-616141819181}" type="slidenum">
              <a:rPr lang="en-US">
                <a:solidFill>
                  <a:srgbClr val="ffffff"/>
                </a:solidFill>
                <a:latin typeface="Times New Roman"/>
                <a:ea typeface="+mn-ea"/>
              </a:rPr>
              <a:t>&lt;number&gt;</a:t>
            </a:fld>
            <a:endParaRPr/>
          </a:p>
        </p:txBody>
      </p:sp>
      <p:sp>
        <p:nvSpPr>
          <p:cNvPr id="353" name="PlaceHolder 2"/>
          <p:cNvSpPr>
            <a:spLocks noGrp="1"/>
          </p:cNvSpPr>
          <p:nvPr>
            <p:ph type="body"/>
          </p:nvPr>
        </p:nvSpPr>
        <p:spPr>
          <a:xfrm>
            <a:off x="0" y="0"/>
            <a:ext cx="360" cy="360"/>
          </a:xfrm>
          <a:prstGeom prst="rect">
            <a:avLst/>
          </a:prstGeom>
        </p:spPr>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4" name="CustomShape 1"/>
          <p:cNvSpPr/>
          <p:nvPr/>
        </p:nvSpPr>
        <p:spPr>
          <a:xfrm>
            <a:off x="0" y="0"/>
            <a:ext cx="360" cy="360"/>
          </a:xfrm>
          <a:prstGeom prst="rect">
            <a:avLst/>
          </a:prstGeom>
        </p:spPr>
        <p:txBody>
          <a:bodyPr bIns="45000" lIns="90000" rIns="90000" tIns="45000"/>
          <a:p>
            <a:fld id="{C15111F1-5111-4151-8101-B13101310091}" type="slidenum">
              <a:rPr lang="en-US">
                <a:solidFill>
                  <a:srgbClr val="ffffff"/>
                </a:solidFill>
                <a:latin typeface="Times New Roman"/>
                <a:ea typeface="+mn-ea"/>
              </a:rPr>
              <a:t>&lt;number&gt;</a:t>
            </a:fld>
            <a:endParaRPr/>
          </a:p>
        </p:txBody>
      </p:sp>
      <p:sp>
        <p:nvSpPr>
          <p:cNvPr id="355" name="PlaceHolder 2"/>
          <p:cNvSpPr>
            <a:spLocks noGrp="1"/>
          </p:cNvSpPr>
          <p:nvPr>
            <p:ph type="body"/>
          </p:nvPr>
        </p:nvSpPr>
        <p:spPr>
          <a:xfrm>
            <a:off x="0" y="0"/>
            <a:ext cx="360" cy="360"/>
          </a:xfrm>
          <a:prstGeom prst="rect">
            <a:avLst/>
          </a:prstGeom>
        </p:spPr>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6" name="CustomShape 1"/>
          <p:cNvSpPr/>
          <p:nvPr/>
        </p:nvSpPr>
        <p:spPr>
          <a:xfrm>
            <a:off x="0" y="0"/>
            <a:ext cx="360" cy="360"/>
          </a:xfrm>
          <a:prstGeom prst="rect">
            <a:avLst/>
          </a:prstGeom>
        </p:spPr>
        <p:txBody>
          <a:bodyPr bIns="45000" lIns="90000" rIns="90000" tIns="45000"/>
          <a:p>
            <a:fld id="{91B181A1-F1D1-4181-B131-81D1B1C1E151}" type="slidenum">
              <a:rPr lang="en-US">
                <a:solidFill>
                  <a:srgbClr val="ffffff"/>
                </a:solidFill>
                <a:latin typeface="Times New Roman"/>
                <a:ea typeface="+mn-ea"/>
              </a:rPr>
              <a:t>&lt;number&gt;</a:t>
            </a:fld>
            <a:endParaRPr/>
          </a:p>
        </p:txBody>
      </p:sp>
      <p:sp>
        <p:nvSpPr>
          <p:cNvPr id="357" name="PlaceHolder 2"/>
          <p:cNvSpPr>
            <a:spLocks noGrp="1"/>
          </p:cNvSpPr>
          <p:nvPr>
            <p:ph type="body"/>
          </p:nvPr>
        </p:nvSpPr>
        <p:spPr>
          <a:xfrm>
            <a:off x="0" y="0"/>
            <a:ext cx="360" cy="360"/>
          </a:xfrm>
          <a:prstGeom prst="rect">
            <a:avLst/>
          </a:prstGeom>
        </p:spPr>
      </p:sp>
    </p:spTree>
  </p:cSld>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8" name="CustomShape 1"/>
          <p:cNvSpPr/>
          <p:nvPr/>
        </p:nvSpPr>
        <p:spPr>
          <a:xfrm>
            <a:off x="0" y="0"/>
            <a:ext cx="360" cy="360"/>
          </a:xfrm>
          <a:prstGeom prst="rect">
            <a:avLst/>
          </a:prstGeom>
        </p:spPr>
        <p:txBody>
          <a:bodyPr bIns="45000" lIns="90000" rIns="90000" tIns="45000"/>
          <a:p>
            <a:fld id="{A18171F1-51D1-41A1-A121-7101E1C13141}" type="slidenum">
              <a:rPr lang="en-US">
                <a:solidFill>
                  <a:srgbClr val="ffffff"/>
                </a:solidFill>
                <a:latin typeface="Times New Roman"/>
                <a:ea typeface="+mn-ea"/>
              </a:rPr>
              <a:t>&lt;number&gt;</a:t>
            </a:fld>
            <a:endParaRPr/>
          </a:p>
        </p:txBody>
      </p:sp>
      <p:sp>
        <p:nvSpPr>
          <p:cNvPr id="359" name="PlaceHolder 2"/>
          <p:cNvSpPr>
            <a:spLocks noGrp="1"/>
          </p:cNvSpPr>
          <p:nvPr>
            <p:ph type="body"/>
          </p:nvPr>
        </p:nvSpPr>
        <p:spPr>
          <a:xfrm>
            <a:off x="0" y="0"/>
            <a:ext cx="360" cy="360"/>
          </a:xfrm>
          <a:prstGeom prst="rect">
            <a:avLst/>
          </a:prstGeom>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8" name="CustomShape 1"/>
          <p:cNvSpPr/>
          <p:nvPr/>
        </p:nvSpPr>
        <p:spPr>
          <a:xfrm>
            <a:off x="0" y="0"/>
            <a:ext cx="360" cy="360"/>
          </a:xfrm>
          <a:prstGeom prst="rect">
            <a:avLst/>
          </a:prstGeom>
        </p:spPr>
        <p:txBody>
          <a:bodyPr bIns="45000" lIns="90000" rIns="90000" tIns="45000"/>
          <a:p>
            <a:fld id="{C141B1D1-F191-4151-9101-D151D191F121}" type="slidenum">
              <a:rPr lang="en-US">
                <a:solidFill>
                  <a:srgbClr val="ffffff"/>
                </a:solidFill>
                <a:latin typeface="Times New Roman"/>
                <a:ea typeface="+mn-ea"/>
              </a:rPr>
              <a:t>&lt;number&gt;</a:t>
            </a:fld>
            <a:endParaRPr/>
          </a:p>
        </p:txBody>
      </p:sp>
      <p:sp>
        <p:nvSpPr>
          <p:cNvPr id="329" name="PlaceHolder 2"/>
          <p:cNvSpPr>
            <a:spLocks noGrp="1"/>
          </p:cNvSpPr>
          <p:nvPr>
            <p:ph type="body"/>
          </p:nvPr>
        </p:nvSpPr>
        <p:spPr>
          <a:xfrm>
            <a:off x="0" y="0"/>
            <a:ext cx="360" cy="360"/>
          </a:xfrm>
          <a:prstGeom prst="rect">
            <a:avLst/>
          </a:prstGeom>
        </p:spPr>
      </p:sp>
    </p:spTree>
  </p:cSld>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0" name="CustomShape 1"/>
          <p:cNvSpPr/>
          <p:nvPr/>
        </p:nvSpPr>
        <p:spPr>
          <a:xfrm>
            <a:off x="0" y="0"/>
            <a:ext cx="360" cy="360"/>
          </a:xfrm>
          <a:prstGeom prst="rect">
            <a:avLst/>
          </a:prstGeom>
        </p:spPr>
        <p:txBody>
          <a:bodyPr bIns="45000" lIns="90000" rIns="90000" tIns="45000"/>
          <a:p>
            <a:fld id="{A1A1B181-4151-41A1-B101-819101F1F181}" type="slidenum">
              <a:rPr lang="en-US">
                <a:solidFill>
                  <a:srgbClr val="ffffff"/>
                </a:solidFill>
                <a:latin typeface="Times New Roman"/>
                <a:ea typeface="+mn-ea"/>
              </a:rPr>
              <a:t>&lt;number&gt;</a:t>
            </a:fld>
            <a:endParaRPr/>
          </a:p>
        </p:txBody>
      </p:sp>
      <p:sp>
        <p:nvSpPr>
          <p:cNvPr id="361" name="PlaceHolder 2"/>
          <p:cNvSpPr>
            <a:spLocks noGrp="1"/>
          </p:cNvSpPr>
          <p:nvPr>
            <p:ph type="body"/>
          </p:nvPr>
        </p:nvSpPr>
        <p:spPr>
          <a:xfrm>
            <a:off x="0" y="0"/>
            <a:ext cx="360" cy="360"/>
          </a:xfrm>
          <a:prstGeom prst="rect">
            <a:avLst/>
          </a:prstGeom>
        </p:spPr>
      </p:sp>
    </p:spTree>
  </p:cSld>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2" name="CustomShape 1"/>
          <p:cNvSpPr/>
          <p:nvPr/>
        </p:nvSpPr>
        <p:spPr>
          <a:xfrm>
            <a:off x="0" y="0"/>
            <a:ext cx="360" cy="360"/>
          </a:xfrm>
          <a:prstGeom prst="rect">
            <a:avLst/>
          </a:prstGeom>
        </p:spPr>
        <p:txBody>
          <a:bodyPr bIns="45000" lIns="90000" rIns="90000" tIns="45000"/>
          <a:p>
            <a:fld id="{11A15100-11D1-41C1-9131-81219151C121}" type="slidenum">
              <a:rPr lang="en-US">
                <a:solidFill>
                  <a:srgbClr val="ffffff"/>
                </a:solidFill>
                <a:latin typeface="Times New Roman"/>
                <a:ea typeface="+mn-ea"/>
              </a:rPr>
              <a:t>&lt;number&gt;</a:t>
            </a:fld>
            <a:endParaRPr/>
          </a:p>
        </p:txBody>
      </p:sp>
      <p:sp>
        <p:nvSpPr>
          <p:cNvPr id="363" name="PlaceHolder 2"/>
          <p:cNvSpPr>
            <a:spLocks noGrp="1"/>
          </p:cNvSpPr>
          <p:nvPr>
            <p:ph type="body"/>
          </p:nvPr>
        </p:nvSpPr>
        <p:spPr>
          <a:xfrm>
            <a:off x="0" y="0"/>
            <a:ext cx="360" cy="360"/>
          </a:xfrm>
          <a:prstGeom prst="rect">
            <a:avLst/>
          </a:prstGeom>
        </p:spPr>
      </p:sp>
    </p:spTree>
  </p:cSld>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4" name="CustomShape 1"/>
          <p:cNvSpPr/>
          <p:nvPr/>
        </p:nvSpPr>
        <p:spPr>
          <a:xfrm>
            <a:off x="0" y="0"/>
            <a:ext cx="360" cy="360"/>
          </a:xfrm>
          <a:prstGeom prst="rect">
            <a:avLst/>
          </a:prstGeom>
        </p:spPr>
        <p:txBody>
          <a:bodyPr bIns="45000" lIns="90000" rIns="90000" tIns="45000"/>
          <a:p>
            <a:fld id="{21C16191-E181-4181-B171-510001414131}" type="slidenum">
              <a:rPr lang="en-US">
                <a:solidFill>
                  <a:srgbClr val="ffffff"/>
                </a:solidFill>
                <a:latin typeface="Times New Roman"/>
                <a:ea typeface="+mn-ea"/>
              </a:rPr>
              <a:t>&lt;number&gt;</a:t>
            </a:fld>
            <a:endParaRPr/>
          </a:p>
        </p:txBody>
      </p:sp>
      <p:sp>
        <p:nvSpPr>
          <p:cNvPr id="365" name="PlaceHolder 2"/>
          <p:cNvSpPr>
            <a:spLocks noGrp="1"/>
          </p:cNvSpPr>
          <p:nvPr>
            <p:ph type="body"/>
          </p:nvPr>
        </p:nvSpPr>
        <p:spPr>
          <a:xfrm>
            <a:off x="0" y="0"/>
            <a:ext cx="360" cy="360"/>
          </a:xfrm>
          <a:prstGeom prst="rect">
            <a:avLst/>
          </a:prstGeom>
        </p:spPr>
      </p:sp>
    </p:spTree>
  </p:cSld>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6" name="CustomShape 1"/>
          <p:cNvSpPr/>
          <p:nvPr/>
        </p:nvSpPr>
        <p:spPr>
          <a:xfrm>
            <a:off x="0" y="0"/>
            <a:ext cx="360" cy="360"/>
          </a:xfrm>
          <a:prstGeom prst="rect">
            <a:avLst/>
          </a:prstGeom>
        </p:spPr>
        <p:txBody>
          <a:bodyPr bIns="45000" lIns="90000" rIns="90000" tIns="45000"/>
          <a:p>
            <a:fld id="{D1A1B1E1-01E1-4121-81B1-5111F1B1F181}" type="slidenum">
              <a:rPr lang="en-US">
                <a:solidFill>
                  <a:srgbClr val="ffffff"/>
                </a:solidFill>
                <a:latin typeface="Times New Roman"/>
                <a:ea typeface="+mn-ea"/>
              </a:rPr>
              <a:t>&lt;number&gt;</a:t>
            </a:fld>
            <a:endParaRPr/>
          </a:p>
        </p:txBody>
      </p:sp>
      <p:sp>
        <p:nvSpPr>
          <p:cNvPr id="367" name="PlaceHolder 2"/>
          <p:cNvSpPr>
            <a:spLocks noGrp="1"/>
          </p:cNvSpPr>
          <p:nvPr>
            <p:ph type="body"/>
          </p:nvPr>
        </p:nvSpPr>
        <p:spPr>
          <a:xfrm>
            <a:off x="0" y="0"/>
            <a:ext cx="360" cy="360"/>
          </a:xfrm>
          <a:prstGeom prst="rect">
            <a:avLst/>
          </a:prstGeom>
        </p:spPr>
      </p:sp>
    </p:spTree>
  </p:cSld>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8" name="CustomShape 1"/>
          <p:cNvSpPr/>
          <p:nvPr/>
        </p:nvSpPr>
        <p:spPr>
          <a:xfrm>
            <a:off x="0" y="0"/>
            <a:ext cx="360" cy="360"/>
          </a:xfrm>
          <a:prstGeom prst="rect">
            <a:avLst/>
          </a:prstGeom>
        </p:spPr>
        <p:txBody>
          <a:bodyPr bIns="45000" lIns="90000" rIns="90000" tIns="45000"/>
          <a:p>
            <a:fld id="{31717191-F181-4171-81E1-312141A19161}" type="slidenum">
              <a:rPr lang="en-US">
                <a:solidFill>
                  <a:srgbClr val="ffffff"/>
                </a:solidFill>
                <a:latin typeface="Times New Roman"/>
                <a:ea typeface="+mn-ea"/>
              </a:rPr>
              <a:t>&lt;number&gt;</a:t>
            </a:fld>
            <a:endParaRPr/>
          </a:p>
        </p:txBody>
      </p:sp>
      <p:sp>
        <p:nvSpPr>
          <p:cNvPr id="369" name="PlaceHolder 2"/>
          <p:cNvSpPr>
            <a:spLocks noGrp="1"/>
          </p:cNvSpPr>
          <p:nvPr>
            <p:ph type="body"/>
          </p:nvPr>
        </p:nvSpPr>
        <p:spPr>
          <a:xfrm>
            <a:off x="0" y="0"/>
            <a:ext cx="360" cy="360"/>
          </a:xfrm>
          <a:prstGeom prst="rect">
            <a:avLst/>
          </a:prstGeom>
        </p:spPr>
      </p:sp>
    </p:spTree>
  </p:cSld>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0" name="CustomShape 1"/>
          <p:cNvSpPr/>
          <p:nvPr/>
        </p:nvSpPr>
        <p:spPr>
          <a:xfrm>
            <a:off x="0" y="0"/>
            <a:ext cx="360" cy="360"/>
          </a:xfrm>
          <a:prstGeom prst="rect">
            <a:avLst/>
          </a:prstGeom>
        </p:spPr>
        <p:txBody>
          <a:bodyPr bIns="45000" lIns="90000" rIns="90000" tIns="45000"/>
          <a:p>
            <a:fld id="{D101D1A1-8101-41C1-A1E1-B16181F14141}" type="slidenum">
              <a:rPr lang="en-US">
                <a:solidFill>
                  <a:srgbClr val="ffffff"/>
                </a:solidFill>
                <a:latin typeface="Times New Roman"/>
                <a:ea typeface="+mn-ea"/>
              </a:rPr>
              <a:t>&lt;number&gt;</a:t>
            </a:fld>
            <a:endParaRPr/>
          </a:p>
        </p:txBody>
      </p:sp>
      <p:sp>
        <p:nvSpPr>
          <p:cNvPr id="371" name="PlaceHolder 2"/>
          <p:cNvSpPr>
            <a:spLocks noGrp="1"/>
          </p:cNvSpPr>
          <p:nvPr>
            <p:ph type="body"/>
          </p:nvPr>
        </p:nvSpPr>
        <p:spPr>
          <a:xfrm>
            <a:off x="0" y="0"/>
            <a:ext cx="360" cy="360"/>
          </a:xfrm>
          <a:prstGeom prst="rect">
            <a:avLst/>
          </a:prstGeom>
        </p:spPr>
      </p:sp>
    </p:spTree>
  </p:cSld>
</p:notes>
</file>

<file path=ppt/notesSlides/notesSlide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2" name="CustomShape 1"/>
          <p:cNvSpPr/>
          <p:nvPr/>
        </p:nvSpPr>
        <p:spPr>
          <a:xfrm>
            <a:off x="0" y="0"/>
            <a:ext cx="360" cy="360"/>
          </a:xfrm>
          <a:prstGeom prst="rect">
            <a:avLst/>
          </a:prstGeom>
        </p:spPr>
        <p:txBody>
          <a:bodyPr bIns="45000" lIns="90000" rIns="90000" tIns="45000"/>
          <a:p>
            <a:fld id="{4181F101-9151-4171-B161-2181B1D1D171}" type="slidenum">
              <a:rPr lang="en-US">
                <a:solidFill>
                  <a:srgbClr val="ffffff"/>
                </a:solidFill>
                <a:latin typeface="Times New Roman"/>
                <a:ea typeface="+mn-ea"/>
              </a:rPr>
              <a:t>&lt;number&gt;</a:t>
            </a:fld>
            <a:endParaRPr/>
          </a:p>
        </p:txBody>
      </p:sp>
      <p:sp>
        <p:nvSpPr>
          <p:cNvPr id="373" name="PlaceHolder 2"/>
          <p:cNvSpPr>
            <a:spLocks noGrp="1"/>
          </p:cNvSpPr>
          <p:nvPr>
            <p:ph type="body"/>
          </p:nvPr>
        </p:nvSpPr>
        <p:spPr>
          <a:xfrm>
            <a:off x="0" y="0"/>
            <a:ext cx="360" cy="360"/>
          </a:xfrm>
          <a:prstGeom prst="rect">
            <a:avLst/>
          </a:prstGeom>
        </p:spPr>
      </p:sp>
    </p:spTree>
  </p:cSld>
</p:notes>
</file>

<file path=ppt/notesSlides/notesSlide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4" name="CustomShape 1"/>
          <p:cNvSpPr/>
          <p:nvPr/>
        </p:nvSpPr>
        <p:spPr>
          <a:xfrm>
            <a:off x="0" y="0"/>
            <a:ext cx="360" cy="360"/>
          </a:xfrm>
          <a:prstGeom prst="rect">
            <a:avLst/>
          </a:prstGeom>
        </p:spPr>
        <p:txBody>
          <a:bodyPr bIns="45000" lIns="90000" rIns="90000" tIns="45000"/>
          <a:p>
            <a:fld id="{91E1B1C1-E131-41D1-9141-E17141812171}" type="slidenum">
              <a:rPr lang="en-US">
                <a:solidFill>
                  <a:srgbClr val="ffffff"/>
                </a:solidFill>
                <a:latin typeface="Times New Roman"/>
                <a:ea typeface="+mn-ea"/>
              </a:rPr>
              <a:t>&lt;number&gt;</a:t>
            </a:fld>
            <a:endParaRPr/>
          </a:p>
        </p:txBody>
      </p:sp>
      <p:sp>
        <p:nvSpPr>
          <p:cNvPr id="375" name="PlaceHolder 2"/>
          <p:cNvSpPr>
            <a:spLocks noGrp="1"/>
          </p:cNvSpPr>
          <p:nvPr>
            <p:ph type="body"/>
          </p:nvPr>
        </p:nvSpPr>
        <p:spPr>
          <a:xfrm>
            <a:off x="0" y="0"/>
            <a:ext cx="360" cy="360"/>
          </a:xfrm>
          <a:prstGeom prst="rect">
            <a:avLst/>
          </a:prstGeom>
        </p:spPr>
      </p:sp>
    </p:spTree>
  </p:cSld>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6" name="CustomShape 1"/>
          <p:cNvSpPr/>
          <p:nvPr/>
        </p:nvSpPr>
        <p:spPr>
          <a:xfrm>
            <a:off x="0" y="0"/>
            <a:ext cx="360" cy="360"/>
          </a:xfrm>
          <a:prstGeom prst="rect">
            <a:avLst/>
          </a:prstGeom>
        </p:spPr>
        <p:txBody>
          <a:bodyPr bIns="45000" lIns="90000" rIns="90000" tIns="45000"/>
          <a:p>
            <a:fld id="{E1F1F161-41A1-41F1-8121-F12181710191}" type="slidenum">
              <a:rPr lang="en-US">
                <a:solidFill>
                  <a:srgbClr val="ffffff"/>
                </a:solidFill>
                <a:latin typeface="Times New Roman"/>
                <a:ea typeface="+mn-ea"/>
              </a:rPr>
              <a:t>&lt;number&gt;</a:t>
            </a:fld>
            <a:endParaRPr/>
          </a:p>
        </p:txBody>
      </p:sp>
      <p:sp>
        <p:nvSpPr>
          <p:cNvPr id="377" name="PlaceHolder 2"/>
          <p:cNvSpPr>
            <a:spLocks noGrp="1"/>
          </p:cNvSpPr>
          <p:nvPr>
            <p:ph type="body"/>
          </p:nvPr>
        </p:nvSpPr>
        <p:spPr>
          <a:xfrm>
            <a:off x="0" y="0"/>
            <a:ext cx="360" cy="360"/>
          </a:xfrm>
          <a:prstGeom prst="rect">
            <a:avLst/>
          </a:prstGeom>
        </p:spPr>
      </p:sp>
    </p:spTree>
  </p:cSld>
</p:notes>
</file>

<file path=ppt/notesSlides/notesSlide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8" name="CustomShape 1"/>
          <p:cNvSpPr/>
          <p:nvPr/>
        </p:nvSpPr>
        <p:spPr>
          <a:xfrm>
            <a:off x="0" y="0"/>
            <a:ext cx="360" cy="360"/>
          </a:xfrm>
          <a:prstGeom prst="rect">
            <a:avLst/>
          </a:prstGeom>
        </p:spPr>
        <p:txBody>
          <a:bodyPr bIns="45000" lIns="90000" rIns="90000" tIns="45000"/>
          <a:p>
            <a:fld id="{81D151A1-2181-4121-B1E1-015101E1E1C1}" type="slidenum">
              <a:rPr lang="en-US">
                <a:solidFill>
                  <a:srgbClr val="ffffff"/>
                </a:solidFill>
                <a:latin typeface="Times New Roman"/>
                <a:ea typeface="+mn-ea"/>
              </a:rPr>
              <a:t>&lt;number&gt;</a:t>
            </a:fld>
            <a:endParaRPr/>
          </a:p>
        </p:txBody>
      </p:sp>
      <p:sp>
        <p:nvSpPr>
          <p:cNvPr id="379" name="PlaceHolder 2"/>
          <p:cNvSpPr>
            <a:spLocks noGrp="1"/>
          </p:cNvSpPr>
          <p:nvPr>
            <p:ph type="body"/>
          </p:nvPr>
        </p:nvSpPr>
        <p:spPr>
          <a:xfrm>
            <a:off x="0" y="0"/>
            <a:ext cx="360" cy="360"/>
          </a:xfrm>
          <a:prstGeom prst="rect">
            <a:avLst/>
          </a:prstGeom>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0" name="CustomShape 1"/>
          <p:cNvSpPr/>
          <p:nvPr/>
        </p:nvSpPr>
        <p:spPr>
          <a:xfrm>
            <a:off x="0" y="0"/>
            <a:ext cx="360" cy="360"/>
          </a:xfrm>
          <a:prstGeom prst="rect">
            <a:avLst/>
          </a:prstGeom>
        </p:spPr>
        <p:txBody>
          <a:bodyPr bIns="45000" lIns="90000" rIns="90000" tIns="45000"/>
          <a:p>
            <a:fld id="{C1215121-7111-4111-A1B1-115181F191C1}" type="slidenum">
              <a:rPr lang="en-US">
                <a:solidFill>
                  <a:srgbClr val="ffffff"/>
                </a:solidFill>
                <a:latin typeface="Times New Roman"/>
                <a:ea typeface="+mn-ea"/>
              </a:rPr>
              <a:t>&lt;number&gt;</a:t>
            </a:fld>
            <a:endParaRPr/>
          </a:p>
        </p:txBody>
      </p:sp>
      <p:sp>
        <p:nvSpPr>
          <p:cNvPr id="331" name="PlaceHolder 2"/>
          <p:cNvSpPr>
            <a:spLocks noGrp="1"/>
          </p:cNvSpPr>
          <p:nvPr>
            <p:ph type="body"/>
          </p:nvPr>
        </p:nvSpPr>
        <p:spPr>
          <a:xfrm>
            <a:off x="0" y="0"/>
            <a:ext cx="360" cy="360"/>
          </a:xfrm>
          <a:prstGeom prst="rect">
            <a:avLst/>
          </a:prstGeom>
        </p:spPr>
      </p:sp>
    </p:spTree>
  </p:cSld>
</p:notes>
</file>

<file path=ppt/notesSlides/notesSlide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0" name="CustomShape 1"/>
          <p:cNvSpPr/>
          <p:nvPr/>
        </p:nvSpPr>
        <p:spPr>
          <a:xfrm>
            <a:off x="0" y="0"/>
            <a:ext cx="360" cy="360"/>
          </a:xfrm>
          <a:prstGeom prst="rect">
            <a:avLst/>
          </a:prstGeom>
        </p:spPr>
        <p:txBody>
          <a:bodyPr bIns="45000" lIns="90000" rIns="90000" tIns="45000"/>
          <a:p>
            <a:fld id="{815101A1-B171-41A1-B1B1-E1711191B191}" type="slidenum">
              <a:rPr lang="en-US">
                <a:solidFill>
                  <a:srgbClr val="ffffff"/>
                </a:solidFill>
                <a:latin typeface="Times New Roman"/>
                <a:ea typeface="+mn-ea"/>
              </a:rPr>
              <a:t>&lt;number&gt;</a:t>
            </a:fld>
            <a:endParaRPr/>
          </a:p>
        </p:txBody>
      </p:sp>
      <p:sp>
        <p:nvSpPr>
          <p:cNvPr id="381" name="PlaceHolder 2"/>
          <p:cNvSpPr>
            <a:spLocks noGrp="1"/>
          </p:cNvSpPr>
          <p:nvPr>
            <p:ph type="body"/>
          </p:nvPr>
        </p:nvSpPr>
        <p:spPr>
          <a:xfrm>
            <a:off x="0" y="0"/>
            <a:ext cx="360" cy="360"/>
          </a:xfrm>
          <a:prstGeom prst="rect">
            <a:avLst/>
          </a:prstGeom>
        </p:spPr>
      </p:sp>
    </p:spTree>
  </p:cSld>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2" name="CustomShape 1"/>
          <p:cNvSpPr/>
          <p:nvPr/>
        </p:nvSpPr>
        <p:spPr>
          <a:xfrm>
            <a:off x="0" y="0"/>
            <a:ext cx="360" cy="360"/>
          </a:xfrm>
          <a:prstGeom prst="rect">
            <a:avLst/>
          </a:prstGeom>
        </p:spPr>
        <p:txBody>
          <a:bodyPr bIns="45000" lIns="90000" rIns="90000" tIns="45000"/>
          <a:p>
            <a:fld id="{1141C171-61C1-4151-91E1-816171C151C1}" type="slidenum">
              <a:rPr lang="en-US">
                <a:solidFill>
                  <a:srgbClr val="ffffff"/>
                </a:solidFill>
                <a:latin typeface="Times New Roman"/>
                <a:ea typeface="+mn-ea"/>
              </a:rPr>
              <a:t>&lt;number&gt;</a:t>
            </a:fld>
            <a:endParaRPr/>
          </a:p>
        </p:txBody>
      </p:sp>
      <p:sp>
        <p:nvSpPr>
          <p:cNvPr id="383" name="PlaceHolder 2"/>
          <p:cNvSpPr>
            <a:spLocks noGrp="1"/>
          </p:cNvSpPr>
          <p:nvPr>
            <p:ph type="body"/>
          </p:nvPr>
        </p:nvSpPr>
        <p:spPr>
          <a:xfrm>
            <a:off x="0" y="0"/>
            <a:ext cx="360" cy="360"/>
          </a:xfrm>
          <a:prstGeom prst="rect">
            <a:avLst/>
          </a:prstGeom>
        </p:spPr>
      </p:sp>
    </p:spTree>
  </p:cSld>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4" name="CustomShape 1"/>
          <p:cNvSpPr/>
          <p:nvPr/>
        </p:nvSpPr>
        <p:spPr>
          <a:xfrm>
            <a:off x="0" y="0"/>
            <a:ext cx="360" cy="360"/>
          </a:xfrm>
          <a:prstGeom prst="rect">
            <a:avLst/>
          </a:prstGeom>
        </p:spPr>
        <p:txBody>
          <a:bodyPr bIns="45000" lIns="90000" rIns="90000" tIns="45000"/>
          <a:p>
            <a:fld id="{911161C1-B1C1-41F1-B131-01B1D1F1E1E1}" type="slidenum">
              <a:rPr lang="en-US">
                <a:solidFill>
                  <a:srgbClr val="ffffff"/>
                </a:solidFill>
                <a:latin typeface="Times New Roman"/>
                <a:ea typeface="+mn-ea"/>
              </a:rPr>
              <a:t>&lt;number&gt;</a:t>
            </a:fld>
            <a:endParaRPr/>
          </a:p>
        </p:txBody>
      </p:sp>
      <p:sp>
        <p:nvSpPr>
          <p:cNvPr id="385" name="PlaceHolder 2"/>
          <p:cNvSpPr>
            <a:spLocks noGrp="1"/>
          </p:cNvSpPr>
          <p:nvPr>
            <p:ph type="body"/>
          </p:nvPr>
        </p:nvSpPr>
        <p:spPr>
          <a:xfrm>
            <a:off x="0" y="0"/>
            <a:ext cx="360" cy="360"/>
          </a:xfrm>
          <a:prstGeom prst="rect">
            <a:avLst/>
          </a:prstGeom>
        </p:spPr>
      </p:sp>
    </p:spTree>
  </p:cSld>
</p:notes>
</file>

<file path=ppt/notesSlides/notesSlide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6" name="CustomShape 1"/>
          <p:cNvSpPr/>
          <p:nvPr/>
        </p:nvSpPr>
        <p:spPr>
          <a:xfrm>
            <a:off x="0" y="0"/>
            <a:ext cx="360" cy="360"/>
          </a:xfrm>
          <a:prstGeom prst="rect">
            <a:avLst/>
          </a:prstGeom>
        </p:spPr>
        <p:txBody>
          <a:bodyPr bIns="45000" lIns="90000" rIns="90000" tIns="45000"/>
          <a:p>
            <a:fld id="{0100F1E1-D161-4151-8191-711171C16181}" type="slidenum">
              <a:rPr lang="en-US">
                <a:solidFill>
                  <a:srgbClr val="ffffff"/>
                </a:solidFill>
                <a:latin typeface="Times New Roman"/>
                <a:ea typeface="+mn-ea"/>
              </a:rPr>
              <a:t>&lt;number&gt;</a:t>
            </a:fld>
            <a:endParaRPr/>
          </a:p>
        </p:txBody>
      </p:sp>
      <p:sp>
        <p:nvSpPr>
          <p:cNvPr id="387" name="PlaceHolder 2"/>
          <p:cNvSpPr>
            <a:spLocks noGrp="1"/>
          </p:cNvSpPr>
          <p:nvPr>
            <p:ph type="body"/>
          </p:nvPr>
        </p:nvSpPr>
        <p:spPr>
          <a:xfrm>
            <a:off x="0" y="0"/>
            <a:ext cx="360" cy="360"/>
          </a:xfrm>
          <a:prstGeom prst="rect">
            <a:avLst/>
          </a:prstGeom>
        </p:spPr>
      </p:sp>
    </p:spTree>
  </p:cSld>
</p:notes>
</file>

<file path=ppt/notesSlides/notesSlide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8" name="CustomShape 1"/>
          <p:cNvSpPr/>
          <p:nvPr/>
        </p:nvSpPr>
        <p:spPr>
          <a:xfrm>
            <a:off x="0" y="0"/>
            <a:ext cx="360" cy="360"/>
          </a:xfrm>
          <a:prstGeom prst="rect">
            <a:avLst/>
          </a:prstGeom>
        </p:spPr>
        <p:txBody>
          <a:bodyPr bIns="45000" lIns="90000" rIns="90000" tIns="45000"/>
          <a:p>
            <a:fld id="{B1914191-7141-4131-B1E1-11E1B1117151}" type="slidenum">
              <a:rPr lang="en-US">
                <a:solidFill>
                  <a:srgbClr val="ffffff"/>
                </a:solidFill>
                <a:latin typeface="Times New Roman"/>
                <a:ea typeface="+mn-ea"/>
              </a:rPr>
              <a:t>&lt;number&gt;</a:t>
            </a:fld>
            <a:endParaRPr/>
          </a:p>
        </p:txBody>
      </p:sp>
      <p:sp>
        <p:nvSpPr>
          <p:cNvPr id="389" name="PlaceHolder 2"/>
          <p:cNvSpPr>
            <a:spLocks noGrp="1"/>
          </p:cNvSpPr>
          <p:nvPr>
            <p:ph type="body"/>
          </p:nvPr>
        </p:nvSpPr>
        <p:spPr>
          <a:xfrm>
            <a:off x="0" y="0"/>
            <a:ext cx="360" cy="360"/>
          </a:xfrm>
          <a:prstGeom prst="rect">
            <a:avLst/>
          </a:prstGeom>
        </p:spPr>
      </p:sp>
    </p:spTree>
  </p:cSld>
</p:notes>
</file>

<file path=ppt/notesSlides/notesSlide4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0" name="CustomShape 1"/>
          <p:cNvSpPr/>
          <p:nvPr/>
        </p:nvSpPr>
        <p:spPr>
          <a:xfrm>
            <a:off x="0" y="0"/>
            <a:ext cx="360" cy="360"/>
          </a:xfrm>
          <a:prstGeom prst="rect">
            <a:avLst/>
          </a:prstGeom>
        </p:spPr>
        <p:txBody>
          <a:bodyPr bIns="45000" lIns="90000" rIns="90000" tIns="45000"/>
          <a:p>
            <a:fld id="{D1F1E131-4111-4181-8121-315151913131}" type="slidenum">
              <a:rPr lang="en-US">
                <a:solidFill>
                  <a:srgbClr val="ffffff"/>
                </a:solidFill>
                <a:latin typeface="Times New Roman"/>
                <a:ea typeface="+mn-ea"/>
              </a:rPr>
              <a:t>&lt;number&gt;</a:t>
            </a:fld>
            <a:endParaRPr/>
          </a:p>
        </p:txBody>
      </p:sp>
      <p:sp>
        <p:nvSpPr>
          <p:cNvPr id="391" name="PlaceHolder 2"/>
          <p:cNvSpPr>
            <a:spLocks noGrp="1"/>
          </p:cNvSpPr>
          <p:nvPr>
            <p:ph type="body"/>
          </p:nvPr>
        </p:nvSpPr>
        <p:spPr>
          <a:xfrm>
            <a:off x="0" y="0"/>
            <a:ext cx="360" cy="360"/>
          </a:xfrm>
          <a:prstGeom prst="rect">
            <a:avLst/>
          </a:prstGeom>
        </p:spPr>
      </p:sp>
    </p:spTree>
  </p:cSld>
</p:notes>
</file>

<file path=ppt/notesSlides/notesSlide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2" name="CustomShape 1"/>
          <p:cNvSpPr/>
          <p:nvPr/>
        </p:nvSpPr>
        <p:spPr>
          <a:xfrm>
            <a:off x="0" y="0"/>
            <a:ext cx="360" cy="360"/>
          </a:xfrm>
          <a:prstGeom prst="rect">
            <a:avLst/>
          </a:prstGeom>
        </p:spPr>
        <p:txBody>
          <a:bodyPr bIns="45000" lIns="90000" rIns="90000" tIns="45000"/>
          <a:p>
            <a:fld id="{4131A1A1-2141-41C1-B1B1-B161B1113151}" type="slidenum">
              <a:rPr lang="en-US">
                <a:solidFill>
                  <a:srgbClr val="ffffff"/>
                </a:solidFill>
                <a:latin typeface="Times New Roman"/>
                <a:ea typeface="+mn-ea"/>
              </a:rPr>
              <a:t>&lt;number&gt;</a:t>
            </a:fld>
            <a:endParaRPr/>
          </a:p>
        </p:txBody>
      </p:sp>
      <p:sp>
        <p:nvSpPr>
          <p:cNvPr id="393" name="PlaceHolder 2"/>
          <p:cNvSpPr>
            <a:spLocks noGrp="1"/>
          </p:cNvSpPr>
          <p:nvPr>
            <p:ph type="body"/>
          </p:nvPr>
        </p:nvSpPr>
        <p:spPr>
          <a:xfrm>
            <a:off x="0" y="0"/>
            <a:ext cx="360" cy="360"/>
          </a:xfrm>
          <a:prstGeom prst="rect">
            <a:avLst/>
          </a:prstGeom>
        </p:spPr>
      </p:sp>
    </p:spTree>
  </p:cSld>
</p:notes>
</file>

<file path=ppt/notesSlides/notesSlide4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4" name="CustomShape 1"/>
          <p:cNvSpPr/>
          <p:nvPr/>
        </p:nvSpPr>
        <p:spPr>
          <a:xfrm>
            <a:off x="0" y="0"/>
            <a:ext cx="360" cy="360"/>
          </a:xfrm>
          <a:prstGeom prst="rect">
            <a:avLst/>
          </a:prstGeom>
        </p:spPr>
        <p:txBody>
          <a:bodyPr bIns="45000" lIns="90000" rIns="90000" tIns="45000"/>
          <a:p>
            <a:fld id="{D191D161-E181-4131-A1B1-F111E181D131}" type="slidenum">
              <a:rPr lang="en-US">
                <a:solidFill>
                  <a:srgbClr val="ffffff"/>
                </a:solidFill>
                <a:latin typeface="Times New Roman"/>
                <a:ea typeface="+mn-ea"/>
              </a:rPr>
              <a:t>&lt;number&gt;</a:t>
            </a:fld>
            <a:endParaRPr/>
          </a:p>
        </p:txBody>
      </p:sp>
      <p:sp>
        <p:nvSpPr>
          <p:cNvPr id="395"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Projected Resident Population, Maui Regions</a:t>
            </a:r>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2" name="CustomShape 1"/>
          <p:cNvSpPr/>
          <p:nvPr/>
        </p:nvSpPr>
        <p:spPr>
          <a:xfrm>
            <a:off x="0" y="0"/>
            <a:ext cx="360" cy="360"/>
          </a:xfrm>
          <a:prstGeom prst="rect">
            <a:avLst/>
          </a:prstGeom>
        </p:spPr>
        <p:txBody>
          <a:bodyPr bIns="45000" lIns="90000" rIns="90000" tIns="45000"/>
          <a:p>
            <a:fld id="{71D14161-B141-4161-A141-E121A141B1F1}" type="slidenum">
              <a:rPr lang="en-US">
                <a:solidFill>
                  <a:srgbClr val="ffffff"/>
                </a:solidFill>
                <a:latin typeface="Times New Roman"/>
                <a:ea typeface="+mn-ea"/>
              </a:rPr>
              <a:t>&lt;number&gt;</a:t>
            </a:fld>
            <a:endParaRPr/>
          </a:p>
        </p:txBody>
      </p:sp>
      <p:sp>
        <p:nvSpPr>
          <p:cNvPr id="333" name="PlaceHolder 2"/>
          <p:cNvSpPr>
            <a:spLocks noGrp="1"/>
          </p:cNvSpPr>
          <p:nvPr>
            <p:ph type="body"/>
          </p:nvPr>
        </p:nvSpPr>
        <p:spPr>
          <a:xfrm>
            <a:off x="0" y="0"/>
            <a:ext cx="360" cy="360"/>
          </a:xfrm>
          <a:prstGeom prst="rect">
            <a:avLst/>
          </a:prstGeom>
        </p:spPr>
      </p:sp>
    </p:spTree>
  </p:cSld>
</p:notes>
</file>

<file path=ppt/notesSlides/notesSlide5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6" name="CustomShape 1"/>
          <p:cNvSpPr/>
          <p:nvPr/>
        </p:nvSpPr>
        <p:spPr>
          <a:xfrm>
            <a:off x="0" y="0"/>
            <a:ext cx="360" cy="360"/>
          </a:xfrm>
          <a:prstGeom prst="rect">
            <a:avLst/>
          </a:prstGeom>
        </p:spPr>
        <p:txBody>
          <a:bodyPr bIns="45000" lIns="90000" rIns="90000" tIns="45000"/>
          <a:p>
            <a:fld id="{F141B111-3111-4141-B1B1-117131E17181}" type="slidenum">
              <a:rPr lang="en-US">
                <a:solidFill>
                  <a:srgbClr val="ffffff"/>
                </a:solidFill>
                <a:latin typeface="Times New Roman"/>
                <a:ea typeface="+mn-ea"/>
              </a:rPr>
              <a:t>&lt;number&gt;</a:t>
            </a:fld>
            <a:endParaRPr/>
          </a:p>
        </p:txBody>
      </p:sp>
      <p:sp>
        <p:nvSpPr>
          <p:cNvPr id="397"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Projected Resident Population, Maui Regions</a:t>
            </a:r>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8" name="CustomShape 1"/>
          <p:cNvSpPr/>
          <p:nvPr/>
        </p:nvSpPr>
        <p:spPr>
          <a:xfrm>
            <a:off x="0" y="0"/>
            <a:ext cx="360" cy="360"/>
          </a:xfrm>
          <a:prstGeom prst="rect">
            <a:avLst/>
          </a:prstGeom>
        </p:spPr>
        <p:txBody>
          <a:bodyPr bIns="45000" lIns="90000" rIns="90000" tIns="45000"/>
          <a:p>
            <a:fld id="{E1D11101-C1F1-4121-A1A1-11B10131C171}" type="slidenum">
              <a:rPr lang="en-US">
                <a:solidFill>
                  <a:srgbClr val="ffffff"/>
                </a:solidFill>
                <a:latin typeface="Times New Roman"/>
                <a:ea typeface="+mn-ea"/>
              </a:rPr>
              <a:t>&lt;number&gt;</a:t>
            </a:fld>
            <a:endParaRPr/>
          </a:p>
        </p:txBody>
      </p:sp>
      <p:sp>
        <p:nvSpPr>
          <p:cNvPr id="399" name="PlaceHolder 2"/>
          <p:cNvSpPr>
            <a:spLocks noGrp="1"/>
          </p:cNvSpPr>
          <p:nvPr>
            <p:ph type="body"/>
          </p:nvPr>
        </p:nvSpPr>
        <p:spPr>
          <a:xfrm>
            <a:off x="0" y="0"/>
            <a:ext cx="360" cy="360"/>
          </a:xfrm>
          <a:prstGeom prst="rect">
            <a:avLst/>
          </a:prstGeom>
        </p:spPr>
      </p:sp>
    </p:spTree>
  </p:cSld>
</p:notes>
</file>

<file path=ppt/notesSlides/notesSlide5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0" name="CustomShape 1"/>
          <p:cNvSpPr/>
          <p:nvPr/>
        </p:nvSpPr>
        <p:spPr>
          <a:xfrm>
            <a:off x="0" y="0"/>
            <a:ext cx="360" cy="360"/>
          </a:xfrm>
          <a:prstGeom prst="rect">
            <a:avLst/>
          </a:prstGeom>
        </p:spPr>
        <p:txBody>
          <a:bodyPr bIns="45000" lIns="90000" rIns="90000" tIns="45000"/>
          <a:p>
            <a:fld id="{91717131-01E1-41C1-9161-81A1D1219141}" type="slidenum">
              <a:rPr lang="en-US">
                <a:solidFill>
                  <a:srgbClr val="ffffff"/>
                </a:solidFill>
                <a:latin typeface="Times New Roman"/>
                <a:ea typeface="+mn-ea"/>
              </a:rPr>
              <a:t>&lt;number&gt;</a:t>
            </a:fld>
            <a:endParaRPr/>
          </a:p>
        </p:txBody>
      </p:sp>
      <p:sp>
        <p:nvSpPr>
          <p:cNvPr id="401"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Projected Jobs, Maui Regions</a:t>
            </a:r>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2" name="CustomShape 1"/>
          <p:cNvSpPr/>
          <p:nvPr/>
        </p:nvSpPr>
        <p:spPr>
          <a:xfrm>
            <a:off x="0" y="0"/>
            <a:ext cx="360" cy="360"/>
          </a:xfrm>
          <a:prstGeom prst="rect">
            <a:avLst/>
          </a:prstGeom>
        </p:spPr>
        <p:txBody>
          <a:bodyPr bIns="45000" lIns="90000" rIns="90000" tIns="45000"/>
          <a:p>
            <a:fld id="{41E13161-F1A1-4100-9181-D1D1B1F1A161}" type="slidenum">
              <a:rPr lang="en-US">
                <a:solidFill>
                  <a:srgbClr val="ffffff"/>
                </a:solidFill>
                <a:latin typeface="Times New Roman"/>
                <a:ea typeface="+mn-ea"/>
              </a:rPr>
              <a:t>&lt;number&gt;</a:t>
            </a:fld>
            <a:endParaRPr/>
          </a:p>
        </p:txBody>
      </p:sp>
      <p:sp>
        <p:nvSpPr>
          <p:cNvPr id="403"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Projected Jobs, Maui Regions</a:t>
            </a:r>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4" name="CustomShape 1"/>
          <p:cNvSpPr/>
          <p:nvPr/>
        </p:nvSpPr>
        <p:spPr>
          <a:xfrm>
            <a:off x="0" y="0"/>
            <a:ext cx="360" cy="360"/>
          </a:xfrm>
          <a:prstGeom prst="rect">
            <a:avLst/>
          </a:prstGeom>
        </p:spPr>
        <p:txBody>
          <a:bodyPr bIns="45000" lIns="90000" rIns="90000" tIns="45000"/>
          <a:p>
            <a:fld id="{71514131-21C1-4161-B151-F1F191519171}" type="slidenum">
              <a:rPr lang="en-US">
                <a:solidFill>
                  <a:srgbClr val="ffffff"/>
                </a:solidFill>
                <a:latin typeface="Times New Roman"/>
                <a:ea typeface="+mn-ea"/>
              </a:rPr>
              <a:t>&lt;number&gt;</a:t>
            </a:fld>
            <a:endParaRPr/>
          </a:p>
        </p:txBody>
      </p:sp>
      <p:sp>
        <p:nvSpPr>
          <p:cNvPr id="405" name="PlaceHolder 2"/>
          <p:cNvSpPr>
            <a:spLocks noGrp="1"/>
          </p:cNvSpPr>
          <p:nvPr>
            <p:ph type="body"/>
          </p:nvPr>
        </p:nvSpPr>
        <p:spPr>
          <a:xfrm>
            <a:off x="0" y="0"/>
            <a:ext cx="360" cy="360"/>
          </a:xfrm>
          <a:prstGeom prst="rect">
            <a:avLst/>
          </a:prstGeom>
        </p:spPr>
        <p:txBody>
          <a:bodyPr bIns="45000" lIns="90000" rIns="90000" tIns="45000"/>
          <a:p>
            <a:r>
              <a:rPr lang="en-US">
                <a:solidFill>
                  <a:srgbClr val="ffffff"/>
                </a:solidFill>
                <a:latin typeface="Times New Roman"/>
                <a:ea typeface="+mn-ea"/>
              </a:rPr>
              <a:t>Job Distribution Maui Regions 2000 &amp; 2030</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4" name="CustomShape 1"/>
          <p:cNvSpPr/>
          <p:nvPr/>
        </p:nvSpPr>
        <p:spPr>
          <a:xfrm>
            <a:off x="0" y="0"/>
            <a:ext cx="360" cy="360"/>
          </a:xfrm>
          <a:prstGeom prst="rect">
            <a:avLst/>
          </a:prstGeom>
        </p:spPr>
        <p:txBody>
          <a:bodyPr bIns="45000" lIns="90000" rIns="90000" tIns="45000"/>
          <a:p>
            <a:fld id="{017141A1-3171-41E1-9131-213141A1B161}" type="slidenum">
              <a:rPr lang="en-US">
                <a:solidFill>
                  <a:srgbClr val="ffffff"/>
                </a:solidFill>
                <a:latin typeface="Times New Roman"/>
                <a:ea typeface="+mn-ea"/>
              </a:rPr>
              <a:t>&lt;number&gt;</a:t>
            </a:fld>
            <a:endParaRPr/>
          </a:p>
        </p:txBody>
      </p:sp>
      <p:sp>
        <p:nvSpPr>
          <p:cNvPr id="335" name="PlaceHolder 2"/>
          <p:cNvSpPr>
            <a:spLocks noGrp="1"/>
          </p:cNvSpPr>
          <p:nvPr>
            <p:ph type="body"/>
          </p:nvPr>
        </p:nvSpPr>
        <p:spPr>
          <a:xfrm>
            <a:off x="0" y="0"/>
            <a:ext cx="360" cy="360"/>
          </a:xfrm>
          <a:prstGeom prst="rect">
            <a:avLst/>
          </a:prstGeom>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6" name="CustomShape 1"/>
          <p:cNvSpPr/>
          <p:nvPr/>
        </p:nvSpPr>
        <p:spPr>
          <a:xfrm>
            <a:off x="0" y="0"/>
            <a:ext cx="360" cy="360"/>
          </a:xfrm>
          <a:prstGeom prst="rect">
            <a:avLst/>
          </a:prstGeom>
        </p:spPr>
        <p:txBody>
          <a:bodyPr bIns="45000" lIns="90000" rIns="90000" tIns="45000"/>
          <a:p>
            <a:fld id="{F12121F1-D1C1-4141-B1C1-E1C1D1417141}" type="slidenum">
              <a:rPr lang="en-US">
                <a:solidFill>
                  <a:srgbClr val="ffffff"/>
                </a:solidFill>
                <a:latin typeface="Times New Roman"/>
                <a:ea typeface="+mn-ea"/>
              </a:rPr>
              <a:t>&lt;number&gt;</a:t>
            </a:fld>
            <a:endParaRPr/>
          </a:p>
        </p:txBody>
      </p:sp>
      <p:sp>
        <p:nvSpPr>
          <p:cNvPr id="337" name="PlaceHolder 2"/>
          <p:cNvSpPr>
            <a:spLocks noGrp="1"/>
          </p:cNvSpPr>
          <p:nvPr>
            <p:ph type="body"/>
          </p:nvPr>
        </p:nvSpPr>
        <p:spPr>
          <a:xfrm>
            <a:off x="0" y="0"/>
            <a:ext cx="360" cy="360"/>
          </a:xfrm>
          <a:prstGeom prst="rect">
            <a:avLst/>
          </a:prstGeom>
        </p:spPr>
      </p:sp>
    </p:spTree>
  </p:cSld>
</p:notes>
</file>

<file path=ppt/notesSlides/notesSlide7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6" name="CustomShape 1"/>
          <p:cNvSpPr/>
          <p:nvPr/>
        </p:nvSpPr>
        <p:spPr>
          <a:xfrm>
            <a:off x="0" y="0"/>
            <a:ext cx="360" cy="360"/>
          </a:xfrm>
          <a:prstGeom prst="rect">
            <a:avLst/>
          </a:prstGeom>
        </p:spPr>
        <p:txBody>
          <a:bodyPr bIns="45000" lIns="90000" rIns="90000" tIns="45000"/>
          <a:p>
            <a:fld id="{4141C1B1-7131-4141-B141-B101B191E161}" type="slidenum">
              <a:rPr lang="en-US">
                <a:solidFill>
                  <a:srgbClr val="ffffff"/>
                </a:solidFill>
                <a:latin typeface="Times New Roman"/>
                <a:ea typeface="+mn-ea"/>
              </a:rPr>
              <a:t>&lt;number&gt;</a:t>
            </a:fld>
            <a:endParaRPr/>
          </a:p>
        </p:txBody>
      </p:sp>
      <p:sp>
        <p:nvSpPr>
          <p:cNvPr id="407" name="PlaceHolder 2"/>
          <p:cNvSpPr>
            <a:spLocks noGrp="1"/>
          </p:cNvSpPr>
          <p:nvPr>
            <p:ph type="body"/>
          </p:nvPr>
        </p:nvSpPr>
        <p:spPr>
          <a:xfrm>
            <a:off x="0" y="0"/>
            <a:ext cx="360" cy="360"/>
          </a:xfrm>
          <a:prstGeom prst="rect">
            <a:avLst/>
          </a:prstGeom>
        </p:spPr>
      </p:sp>
    </p:spTree>
  </p:cSld>
</p:notes>
</file>

<file path=ppt/notesSlides/notesSlide7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8" name="CustomShape 1"/>
          <p:cNvSpPr/>
          <p:nvPr/>
        </p:nvSpPr>
        <p:spPr>
          <a:xfrm>
            <a:off x="0" y="0"/>
            <a:ext cx="360" cy="360"/>
          </a:xfrm>
          <a:prstGeom prst="rect">
            <a:avLst/>
          </a:prstGeom>
        </p:spPr>
        <p:txBody>
          <a:bodyPr bIns="45000" lIns="90000" rIns="90000" tIns="45000"/>
          <a:p>
            <a:fld id="{01813191-A1C1-4171-81C1-81C1A1111121}" type="slidenum">
              <a:rPr lang="en-US">
                <a:solidFill>
                  <a:srgbClr val="ffffff"/>
                </a:solidFill>
                <a:latin typeface="Times New Roman"/>
                <a:ea typeface="+mn-ea"/>
              </a:rPr>
              <a:t>&lt;number&gt;</a:t>
            </a:fld>
            <a:endParaRPr/>
          </a:p>
        </p:txBody>
      </p:sp>
      <p:sp>
        <p:nvSpPr>
          <p:cNvPr id="409" name="PlaceHolder 2"/>
          <p:cNvSpPr>
            <a:spLocks noGrp="1"/>
          </p:cNvSpPr>
          <p:nvPr>
            <p:ph type="body"/>
          </p:nvPr>
        </p:nvSpPr>
        <p:spPr>
          <a:xfrm>
            <a:off x="0" y="0"/>
            <a:ext cx="360" cy="360"/>
          </a:xfrm>
          <a:prstGeom prst="rect">
            <a:avLst/>
          </a:prstGeom>
        </p:spPr>
      </p:sp>
    </p:spTree>
  </p:cSld>
</p:notes>
</file>

<file path=ppt/notesSlides/notesSlide7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0" name="CustomShape 1"/>
          <p:cNvSpPr/>
          <p:nvPr/>
        </p:nvSpPr>
        <p:spPr>
          <a:xfrm>
            <a:off x="0" y="0"/>
            <a:ext cx="360" cy="360"/>
          </a:xfrm>
          <a:prstGeom prst="rect">
            <a:avLst/>
          </a:prstGeom>
        </p:spPr>
        <p:txBody>
          <a:bodyPr bIns="45000" lIns="90000" rIns="90000" tIns="45000"/>
          <a:p>
            <a:fld id="{2151E151-6151-4161-8161-51412131C1A1}" type="slidenum">
              <a:rPr lang="en-US">
                <a:solidFill>
                  <a:srgbClr val="ffffff"/>
                </a:solidFill>
                <a:latin typeface="Times New Roman"/>
                <a:ea typeface="+mn-ea"/>
              </a:rPr>
              <a:t>&lt;number&gt;</a:t>
            </a:fld>
            <a:endParaRPr/>
          </a:p>
        </p:txBody>
      </p:sp>
      <p:sp>
        <p:nvSpPr>
          <p:cNvPr id="411" name="PlaceHolder 2"/>
          <p:cNvSpPr>
            <a:spLocks noGrp="1"/>
          </p:cNvSpPr>
          <p:nvPr>
            <p:ph type="body"/>
          </p:nvPr>
        </p:nvSpPr>
        <p:spPr>
          <a:xfrm>
            <a:off x="0" y="0"/>
            <a:ext cx="360" cy="360"/>
          </a:xfrm>
          <a:prstGeom prst="rect">
            <a:avLst/>
          </a:prstGeom>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itle">
  <p:cSld name="Title Slide">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0" name="CustomShape 1"/>
          <p:cNvSpPr/>
          <p:nvPr/>
        </p:nvSpPr>
        <p:spPr>
          <a:xfrm>
            <a:off x="457200" y="6245280"/>
            <a:ext cx="2133000" cy="475560"/>
          </a:xfrm>
          <a:prstGeom prst="rect">
            <a:avLst/>
          </a:prstGeom>
        </p:spPr>
      </p:sp>
      <p:sp>
        <p:nvSpPr>
          <p:cNvPr id="1" name="CustomShape 2"/>
          <p:cNvSpPr/>
          <p:nvPr/>
        </p:nvSpPr>
        <p:spPr>
          <a:xfrm>
            <a:off x="3124080" y="6245280"/>
            <a:ext cx="2894760" cy="475560"/>
          </a:xfrm>
          <a:prstGeom prst="rect">
            <a:avLst/>
          </a:prstGeom>
        </p:spPr>
      </p:sp>
      <p:sp>
        <p:nvSpPr>
          <p:cNvPr id="2"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3"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4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4" name="CustomShape 1"/>
          <p:cNvSpPr/>
          <p:nvPr/>
        </p:nvSpPr>
        <p:spPr>
          <a:xfrm>
            <a:off x="457200" y="6245280"/>
            <a:ext cx="2133000" cy="475560"/>
          </a:xfrm>
          <a:prstGeom prst="rect">
            <a:avLst/>
          </a:prstGeom>
        </p:spPr>
      </p:sp>
      <p:sp>
        <p:nvSpPr>
          <p:cNvPr id="5" name="CustomShape 2"/>
          <p:cNvSpPr/>
          <p:nvPr/>
        </p:nvSpPr>
        <p:spPr>
          <a:xfrm>
            <a:off x="3124080" y="6245280"/>
            <a:ext cx="2894760" cy="475560"/>
          </a:xfrm>
          <a:prstGeom prst="rect">
            <a:avLst/>
          </a:prstGeom>
        </p:spPr>
      </p:sp>
      <p:sp>
        <p:nvSpPr>
          <p:cNvPr id="6"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7"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8" name="CustomShape 1"/>
          <p:cNvSpPr/>
          <p:nvPr/>
        </p:nvSpPr>
        <p:spPr>
          <a:xfrm>
            <a:off x="457200" y="6245280"/>
            <a:ext cx="2133000" cy="475560"/>
          </a:xfrm>
          <a:prstGeom prst="rect">
            <a:avLst/>
          </a:prstGeom>
        </p:spPr>
      </p:sp>
      <p:sp>
        <p:nvSpPr>
          <p:cNvPr id="9" name="CustomShape 2"/>
          <p:cNvSpPr/>
          <p:nvPr/>
        </p:nvSpPr>
        <p:spPr>
          <a:xfrm>
            <a:off x="3124080" y="6245280"/>
            <a:ext cx="2894760" cy="475560"/>
          </a:xfrm>
          <a:prstGeom prst="rect">
            <a:avLst/>
          </a:prstGeom>
        </p:spPr>
      </p:sp>
      <p:sp>
        <p:nvSpPr>
          <p:cNvPr id="10"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11"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12" name="CustomShape 1"/>
          <p:cNvSpPr/>
          <p:nvPr/>
        </p:nvSpPr>
        <p:spPr>
          <a:xfrm>
            <a:off x="457200" y="6245280"/>
            <a:ext cx="2133000" cy="475560"/>
          </a:xfrm>
          <a:prstGeom prst="rect">
            <a:avLst/>
          </a:prstGeom>
        </p:spPr>
      </p:sp>
      <p:sp>
        <p:nvSpPr>
          <p:cNvPr id="13" name="CustomShape 2"/>
          <p:cNvSpPr/>
          <p:nvPr/>
        </p:nvSpPr>
        <p:spPr>
          <a:xfrm>
            <a:off x="3124080" y="6245280"/>
            <a:ext cx="2894760" cy="475560"/>
          </a:xfrm>
          <a:prstGeom prst="rect">
            <a:avLst/>
          </a:prstGeom>
        </p:spPr>
      </p:sp>
      <p:sp>
        <p:nvSpPr>
          <p:cNvPr id="14"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15"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16" name="CustomShape 1"/>
          <p:cNvSpPr/>
          <p:nvPr/>
        </p:nvSpPr>
        <p:spPr>
          <a:xfrm>
            <a:off x="457200" y="1600200"/>
            <a:ext cx="8228880" cy="4525200"/>
          </a:xfrm>
          <a:prstGeom prst="rect">
            <a:avLst/>
          </a:prstGeom>
        </p:spPr>
      </p:sp>
      <p:sp>
        <p:nvSpPr>
          <p:cNvPr id="17" name="CustomShape 2"/>
          <p:cNvSpPr/>
          <p:nvPr/>
        </p:nvSpPr>
        <p:spPr>
          <a:xfrm>
            <a:off x="457200" y="6245280"/>
            <a:ext cx="2133000" cy="475560"/>
          </a:xfrm>
          <a:prstGeom prst="rect">
            <a:avLst/>
          </a:prstGeom>
        </p:spPr>
      </p:sp>
      <p:sp>
        <p:nvSpPr>
          <p:cNvPr id="18" name="CustomShape 3"/>
          <p:cNvSpPr/>
          <p:nvPr/>
        </p:nvSpPr>
        <p:spPr>
          <a:xfrm>
            <a:off x="3124080" y="6245280"/>
            <a:ext cx="2894760" cy="475560"/>
          </a:xfrm>
          <a:prstGeom prst="rect">
            <a:avLst/>
          </a:prstGeom>
        </p:spPr>
      </p:sp>
      <p:sp>
        <p:nvSpPr>
          <p:cNvPr id="19" name="PlaceHolder 4"/>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20" name="PlaceHolder 5"/>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21" name="CustomShape 1"/>
          <p:cNvSpPr/>
          <p:nvPr/>
        </p:nvSpPr>
        <p:spPr>
          <a:xfrm>
            <a:off x="457200" y="6245280"/>
            <a:ext cx="2133000" cy="475560"/>
          </a:xfrm>
          <a:prstGeom prst="rect">
            <a:avLst/>
          </a:prstGeom>
        </p:spPr>
      </p:sp>
      <p:sp>
        <p:nvSpPr>
          <p:cNvPr id="22" name="CustomShape 2"/>
          <p:cNvSpPr/>
          <p:nvPr/>
        </p:nvSpPr>
        <p:spPr>
          <a:xfrm>
            <a:off x="3124080" y="6245280"/>
            <a:ext cx="2894760" cy="475560"/>
          </a:xfrm>
          <a:prstGeom prst="rect">
            <a:avLst/>
          </a:prstGeom>
        </p:spPr>
      </p:sp>
      <p:sp>
        <p:nvSpPr>
          <p:cNvPr id="23"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24"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000080"/>
        </a:solidFill>
      </p:bgPr>
    </p:bg>
    <p:spTree>
      <p:nvGrpSpPr>
        <p:cNvPr id="1" name=""/>
        <p:cNvGrpSpPr/>
        <p:nvPr/>
      </p:nvGrpSpPr>
      <p:grpSpPr>
        <a:xfrm>
          <a:off x="0" y="0"/>
          <a:ext cx="0" cy="0"/>
          <a:chOff x="0" y="0"/>
          <a:chExt cx="0" cy="0"/>
        </a:xfrm>
      </p:grpSpPr>
      <p:sp>
        <p:nvSpPr>
          <p:cNvPr id="25" name="CustomShape 1"/>
          <p:cNvSpPr/>
          <p:nvPr/>
        </p:nvSpPr>
        <p:spPr>
          <a:xfrm>
            <a:off x="457200" y="6245280"/>
            <a:ext cx="2133000" cy="475560"/>
          </a:xfrm>
          <a:prstGeom prst="rect">
            <a:avLst/>
          </a:prstGeom>
        </p:spPr>
      </p:sp>
      <p:sp>
        <p:nvSpPr>
          <p:cNvPr id="26" name="CustomShape 2"/>
          <p:cNvSpPr/>
          <p:nvPr/>
        </p:nvSpPr>
        <p:spPr>
          <a:xfrm>
            <a:off x="3124080" y="6245280"/>
            <a:ext cx="2894760" cy="475560"/>
          </a:xfrm>
          <a:prstGeom prst="rect">
            <a:avLst/>
          </a:prstGeom>
        </p:spPr>
      </p:sp>
      <p:sp>
        <p:nvSpPr>
          <p:cNvPr id="27" name="PlaceHolder 3"/>
          <p:cNvSpPr>
            <a:spLocks noGrp="1"/>
          </p:cNvSpPr>
          <p:nvPr>
            <p:ph type="title"/>
          </p:nvPr>
        </p:nvSpPr>
        <p:spPr>
          <a:xfrm>
            <a:off x="457200" y="273600"/>
            <a:ext cx="8229240" cy="1144800"/>
          </a:xfrm>
          <a:prstGeom prst="rect">
            <a:avLst/>
          </a:prstGeom>
        </p:spPr>
        <p:txBody>
          <a:bodyPr anchor="ctr" bIns="0" lIns="0" rIns="0" tIns="0" wrap="none"/>
          <a:p>
            <a:pPr algn="ctr"/>
            <a:r>
              <a:rPr lang="en-US"/>
              <a:t>Click to edit the title text format</a:t>
            </a:r>
            <a:endParaRPr/>
          </a:p>
        </p:txBody>
      </p:sp>
      <p:sp>
        <p:nvSpPr>
          <p:cNvPr id="28" name="PlaceHolder 4"/>
          <p:cNvSpPr>
            <a:spLocks noGrp="1"/>
          </p:cNvSpPr>
          <p:nvPr>
            <p:ph type="body"/>
          </p:nvPr>
        </p:nvSpPr>
        <p:spPr>
          <a:xfrm>
            <a:off x="457200" y="1604520"/>
            <a:ext cx="8229240" cy="4525920"/>
          </a:xfrm>
          <a:prstGeom prst="rect">
            <a:avLst/>
          </a:prstGeom>
        </p:spPr>
        <p:txBody>
          <a:bodyPr bIns="0" lIns="0" rIns="0" tIns="0" wrap="none"/>
          <a:p>
            <a:pPr>
              <a:buSzPct val="45000"/>
              <a:buFont typeface="StarSymbol"/>
              <a:buChar char=""/>
            </a:pPr>
            <a:r>
              <a:rPr lang="en-US"/>
              <a:t>Click to edit the outline text format</a:t>
            </a:r>
            <a:endParaRPr/>
          </a:p>
          <a:p>
            <a:pPr lvl="1">
              <a:buSzPct val="45000"/>
              <a:buFont typeface="StarSymbol"/>
              <a:buChar char=""/>
            </a:pPr>
            <a:r>
              <a:rPr lang="en-US"/>
              <a:t>Second Outline Level</a:t>
            </a:r>
            <a:endParaRPr/>
          </a:p>
          <a:p>
            <a:pPr lvl="2">
              <a:buSzPct val="75000"/>
              <a:buFont typeface="StarSymbol"/>
              <a:buChar char=""/>
            </a:pPr>
            <a:r>
              <a:rPr lang="en-US"/>
              <a:t>Third Outline Level</a:t>
            </a:r>
            <a:endParaRPr/>
          </a:p>
          <a:p>
            <a:pPr lvl="3">
              <a:buSzPct val="45000"/>
              <a:buFont typeface="StarSymbol"/>
              <a:buChar char=""/>
            </a:pPr>
            <a:r>
              <a:rPr lang="en-US"/>
              <a:t>Fourth Outline Level</a:t>
            </a:r>
            <a:endParaRPr/>
          </a:p>
          <a:p>
            <a:pPr lvl="4">
              <a:buSzPct val="7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a:p>
            <a:pPr lvl="7">
              <a:buSzPct val="45000"/>
              <a:buFont typeface="StarSymbol"/>
              <a:buChar char=""/>
            </a:pPr>
            <a:r>
              <a:rPr lang="en-US"/>
              <a:t>Eighth Outline Level</a:t>
            </a:r>
            <a:endParaRPr/>
          </a:p>
          <a:p>
            <a:pPr lvl="8">
              <a:buSzPct val="45000"/>
              <a:buFont typeface="StarSymbol"/>
              <a:buChar char=""/>
            </a:pPr>
            <a:r>
              <a:rPr lang="en-US"/>
              <a:t>Ninth Outline Level</a:t>
            </a:r>
            <a:endParaRPr/>
          </a:p>
        </p:txBody>
      </p:sp>
    </p:spTree>
  </p:cSld>
  <p:clrMap accent1="accent1" accent2="accent2" accent3="accent3" accent4="accent4" accent5="accent5" accent6="accent6" bg1="lt1" bg2="lt2" folHlink="folHlink" hlink="hlink" tx1="dk1" tx2="dk2"/>
  <p:sldLayoutIdLst>
    <p:sldLayoutId id="2147483661" r:id="rId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4.xml"/><Relationship Id="rId4"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3.xml"/>
</Relationships>
</file>

<file path=ppt/slides/_rels/slide5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4.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3.xml"/>
</Relationships>
</file>

<file path=ppt/slides/_rels/slide6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xml"/>
</Relationships>
</file>

<file path=ppt/slides/_rels/slide6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8.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6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3.xml"/>
</Relationships>
</file>

<file path=ppt/slides/_rels/slide7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xml"/>
</Relationships>
</file>

<file path=ppt/slides/_rels/slide7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3.xml"/>
</Relationships>
</file>

<file path=ppt/slides/_rels/slide7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1.xml"/><Relationship Id="rId4"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 name="CustomShape 1"/>
          <p:cNvSpPr/>
          <p:nvPr/>
        </p:nvSpPr>
        <p:spPr>
          <a:xfrm>
            <a:off x="152280" y="2136600"/>
            <a:ext cx="9022680" cy="821160"/>
          </a:xfrm>
          <a:prstGeom prst="rect">
            <a:avLst/>
          </a:prstGeom>
        </p:spPr>
        <p:txBody>
          <a:bodyPr bIns="45000" lIns="90000" rIns="90000" tIns="45000"/>
          <a:p>
            <a:pPr algn="ctr"/>
            <a:r>
              <a:rPr b="1" lang="en-US" sz="4800">
                <a:solidFill>
                  <a:srgbClr val="ffe701"/>
                </a:solidFill>
                <a:latin typeface="Times New Roman"/>
              </a:rPr>
              <a:t>South Maui At The Tipping Point</a:t>
            </a:r>
            <a:endParaRPr/>
          </a:p>
        </p:txBody>
      </p:sp>
    </p:spTree>
  </p:cSld>
  <p:timing>
    <p:tnLst>
      <p:par>
        <p:cTn dur="indefinite" id="1" nodeType="tmRoot" restart="never">
          <p:childTnLst>
            <p:seq>
              <p:cTn dur="indefinite" id="2" nodeType="mainSeq">
                <p:childTnLst>
                  <p:par>
                    <p:cTn fill="hold" id="3">
                      <p:stCondLst>
                        <p:cond delay="indefinite"/>
                      </p:stCondLst>
                      <p:childTnLst>
                        <p:par>
                          <p:cTn fill="hold" id="4">
                            <p:stCondLst>
                              <p:cond delay="0"/>
                            </p:stCondLst>
                            <p:childTnLst>
                              <p:par>
                                <p:cTn fill="hold" id="5" nodeType="afterEffect" presetClass="entr" presetID="53">
                                  <p:stCondLst>
                                    <p:cond delay="500"/>
                                  </p:stCondLst>
                                  <p:childTnLst>
                                    <p:set>
                                      <p:cBhvr>
                                        <p:cTn dur="1" fill="hold" id="6">
                                          <p:stCondLst>
                                            <p:cond delay="0"/>
                                          </p:stCondLst>
                                        </p:cTn>
                                        <p:tgtEl>
                                          <p:spTgt spid="34"/>
                                        </p:tgtEl>
                                        <p:attrNameLst>
                                          <p:attrName>style.visibility</p:attrName>
                                        </p:attrNameLst>
                                      </p:cBhvr>
                                      <p:to>
                                        <p:strVal val="visible"/>
                                      </p:to>
                                    </p:set>
                                    <p:anim calcmode="lin" valueType="str">
                                      <p:cBhvr additive="repl">
                                        <p:cTn dur="2000" fill="hold" id="7"/>
                                        <p:tgtEl>
                                          <p:spTgt spid="34"/>
                                        </p:tgtEl>
                                      </p:cBhvr>
                                      <p:tavLst>
                                        <p:tav tm="100000">
                                          <p:val>
                                            <p:strVal val="width"/>
                                          </p:val>
                                        </p:tav>
                                      </p:tavLst>
                                    </p:anim>
                                    <p:anim calcmode="lin" valueType="str">
                                      <p:cBhvr additive="repl">
                                        <p:cTn dur="2000" fill="hold" id="8"/>
                                        <p:tgtEl>
                                          <p:spTgt spid="34"/>
                                        </p:tgtEl>
                                      </p:cBhvr>
                                      <p:tavLst>
                                        <p:tav tm="100000">
                                          <p:val>
                                            <p:strVal val="height"/>
                                          </p:val>
                                        </p:tav>
                                      </p:tavLst>
                                    </p:anim>
                                    <p:animEffect filter="fade" transition="in">
                                      <p:cBhvr additive="repl">
                                        <p:cTn dur="2000" fill="freeze" id="9"/>
                                        <p:tgtEl>
                                          <p:spTgt spid="3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9" name="Picture 2"/>
          <p:cNvPicPr/>
          <p:nvPr/>
        </p:nvPicPr>
        <p:blipFill>
          <a:blip r:embed="rId1"/>
          <a:stretch>
            <a:fillRect/>
          </a:stretch>
        </p:blipFill>
        <p:spPr>
          <a:xfrm>
            <a:off x="3276720" y="1066680"/>
            <a:ext cx="2456640" cy="1838880"/>
          </a:xfrm>
          <a:prstGeom prst="rect">
            <a:avLst/>
          </a:prstGeom>
        </p:spPr>
      </p:pic>
      <p:sp>
        <p:nvSpPr>
          <p:cNvPr id="60" name="CustomShape 1"/>
          <p:cNvSpPr/>
          <p:nvPr/>
        </p:nvSpPr>
        <p:spPr>
          <a:xfrm>
            <a:off x="0" y="380880"/>
            <a:ext cx="8538480" cy="638640"/>
          </a:xfrm>
          <a:prstGeom prst="rect">
            <a:avLst/>
          </a:prstGeom>
        </p:spPr>
        <p:txBody>
          <a:bodyPr bIns="45000" lIns="90000" rIns="90000" tIns="45000"/>
          <a:p>
            <a:r>
              <a:rPr b="1" lang="en-US" sz="3600">
                <a:solidFill>
                  <a:srgbClr val="ffe701"/>
                </a:solidFill>
                <a:latin typeface="Times New Roman"/>
              </a:rPr>
              <a:t>significantly reduced and recycled waste;</a:t>
            </a:r>
            <a:endParaRPr/>
          </a:p>
        </p:txBody>
      </p:sp>
      <p:sp>
        <p:nvSpPr>
          <p:cNvPr id="61" name="CustomShape 2"/>
          <p:cNvSpPr/>
          <p:nvPr/>
        </p:nvSpPr>
        <p:spPr>
          <a:xfrm>
            <a:off x="0" y="3276720"/>
            <a:ext cx="9143280" cy="638640"/>
          </a:xfrm>
          <a:prstGeom prst="rect">
            <a:avLst/>
          </a:prstGeom>
        </p:spPr>
        <p:txBody>
          <a:bodyPr bIns="45000" lIns="90000" rIns="90000" tIns="45000"/>
          <a:p>
            <a:r>
              <a:rPr b="1" lang="en-US" sz="3600">
                <a:solidFill>
                  <a:srgbClr val="ffe701"/>
                </a:solidFill>
                <a:latin typeface="Times New Roman"/>
              </a:rPr>
              <a:t>where there’s affordable housing for all of us;</a:t>
            </a:r>
            <a:endParaRPr/>
          </a:p>
        </p:txBody>
      </p:sp>
      <p:pic>
        <p:nvPicPr>
          <p:cNvPr descr="" id="62" name="Picture 1"/>
          <p:cNvPicPr/>
          <p:nvPr/>
        </p:nvPicPr>
        <p:blipFill>
          <a:blip r:embed="rId2"/>
          <a:stretch>
            <a:fillRect/>
          </a:stretch>
        </p:blipFill>
        <p:spPr>
          <a:xfrm>
            <a:off x="2819160" y="4191120"/>
            <a:ext cx="3352680" cy="2037960"/>
          </a:xfrm>
          <a:prstGeom prst="rect">
            <a:avLst/>
          </a:prstGeom>
        </p:spPr>
      </p:pic>
    </p:spTree>
  </p:cSld>
  <p:transition advTm="3000" spd="med">
    <p:wipe dir="r"/>
  </p:transition>
  <p:timing>
    <p:tnLst>
      <p:par>
        <p:cTn dur="indefinite" id="128" nodeType="tmRoot" restart="never">
          <p:childTnLst>
            <p:seq>
              <p:cTn dur="indefinite" id="129" nodeType="mainSeq">
                <p:childTnLst>
                  <p:par>
                    <p:cTn fill="hold" id="130">
                      <p:stCondLst>
                        <p:cond delay="indefinite"/>
                      </p:stCondLst>
                      <p:childTnLst>
                        <p:par>
                          <p:cTn fill="hold" id="131">
                            <p:stCondLst>
                              <p:cond delay="0"/>
                            </p:stCondLst>
                            <p:childTnLst>
                              <p:par>
                                <p:cTn fill="hold" id="132" nodeType="afterEffect" presetClass="entr" presetID="9">
                                  <p:stCondLst>
                                    <p:cond delay="0"/>
                                  </p:stCondLst>
                                  <p:childTnLst>
                                    <p:set>
                                      <p:cBhvr>
                                        <p:cTn dur="1" fill="hold" id="133">
                                          <p:stCondLst>
                                            <p:cond delay="0"/>
                                          </p:stCondLst>
                                        </p:cTn>
                                        <p:tgtEl>
                                          <p:spTgt spid="60"/>
                                        </p:tgtEl>
                                        <p:attrNameLst>
                                          <p:attrName>style.visibility</p:attrName>
                                        </p:attrNameLst>
                                      </p:cBhvr>
                                      <p:to>
                                        <p:strVal val="visible"/>
                                      </p:to>
                                    </p:set>
                                    <p:animEffect filter="dissolve" transition="in">
                                      <p:cBhvr additive="repl">
                                        <p:cTn dur="1000" fill="freeze" id="134"/>
                                        <p:tgtEl>
                                          <p:spTgt spid="60"/>
                                        </p:tgtEl>
                                      </p:cBhvr>
                                    </p:animEffect>
                                  </p:childTnLst>
                                </p:cTn>
                              </p:par>
                            </p:childTnLst>
                          </p:cTn>
                        </p:par>
                        <p:par>
                          <p:cTn fill="hold" id="135">
                            <p:stCondLst>
                              <p:cond delay="1000"/>
                            </p:stCondLst>
                            <p:childTnLst>
                              <p:par>
                                <p:cTn fill="hold" id="136" nodeType="afterEffect" presetClass="entr" presetID="9">
                                  <p:stCondLst>
                                    <p:cond delay="0"/>
                                  </p:stCondLst>
                                  <p:childTnLst>
                                    <p:set>
                                      <p:cBhvr>
                                        <p:cTn dur="1" fill="hold" id="137">
                                          <p:stCondLst>
                                            <p:cond delay="0"/>
                                          </p:stCondLst>
                                        </p:cTn>
                                        <p:tgtEl>
                                          <p:spTgt spid="59"/>
                                        </p:tgtEl>
                                        <p:attrNameLst>
                                          <p:attrName>style.visibility</p:attrName>
                                        </p:attrNameLst>
                                      </p:cBhvr>
                                      <p:to>
                                        <p:strVal val="visible"/>
                                      </p:to>
                                    </p:set>
                                    <p:animEffect filter="dissolve" transition="in">
                                      <p:cBhvr additive="repl">
                                        <p:cTn dur="1000" fill="freeze" id="138"/>
                                        <p:tgtEl>
                                          <p:spTgt spid="59"/>
                                        </p:tgtEl>
                                      </p:cBhvr>
                                    </p:animEffect>
                                  </p:childTnLst>
                                </p:cTn>
                              </p:par>
                            </p:childTnLst>
                          </p:cTn>
                        </p:par>
                        <p:par>
                          <p:cTn fill="hold" id="139">
                            <p:stCondLst>
                              <p:cond delay="2000"/>
                            </p:stCondLst>
                            <p:childTnLst>
                              <p:par>
                                <p:cTn fill="hold" id="140" nodeType="afterEffect" presetClass="entr" presetID="9">
                                  <p:stCondLst>
                                    <p:cond delay="0"/>
                                  </p:stCondLst>
                                  <p:childTnLst>
                                    <p:set>
                                      <p:cBhvr>
                                        <p:cTn dur="1" fill="hold" id="141">
                                          <p:stCondLst>
                                            <p:cond delay="0"/>
                                          </p:stCondLst>
                                        </p:cTn>
                                        <p:tgtEl>
                                          <p:spTgt spid="61"/>
                                        </p:tgtEl>
                                        <p:attrNameLst>
                                          <p:attrName>style.visibility</p:attrName>
                                        </p:attrNameLst>
                                      </p:cBhvr>
                                      <p:to>
                                        <p:strVal val="visible"/>
                                      </p:to>
                                    </p:set>
                                    <p:animEffect filter="dissolve" transition="in">
                                      <p:cBhvr additive="repl">
                                        <p:cTn dur="1000" fill="freeze" id="142"/>
                                        <p:tgtEl>
                                          <p:spTgt spid="61"/>
                                        </p:tgtEl>
                                      </p:cBhvr>
                                    </p:animEffect>
                                  </p:childTnLst>
                                </p:cTn>
                              </p:par>
                            </p:childTnLst>
                          </p:cTn>
                        </p:par>
                        <p:par>
                          <p:cTn fill="hold" id="143">
                            <p:stCondLst>
                              <p:cond delay="3000"/>
                            </p:stCondLst>
                            <p:childTnLst>
                              <p:par>
                                <p:cTn fill="hold" id="144" nodeType="afterEffect" presetClass="entr" presetID="9">
                                  <p:stCondLst>
                                    <p:cond delay="0"/>
                                  </p:stCondLst>
                                  <p:childTnLst>
                                    <p:set>
                                      <p:cBhvr>
                                        <p:cTn dur="1" fill="hold" id="145">
                                          <p:stCondLst>
                                            <p:cond delay="0"/>
                                          </p:stCondLst>
                                        </p:cTn>
                                        <p:tgtEl>
                                          <p:spTgt spid="62"/>
                                        </p:tgtEl>
                                        <p:attrNameLst>
                                          <p:attrName>style.visibility</p:attrName>
                                        </p:attrNameLst>
                                      </p:cBhvr>
                                      <p:to>
                                        <p:strVal val="visible"/>
                                      </p:to>
                                    </p:set>
                                    <p:animEffect filter="dissolve" transition="in">
                                      <p:cBhvr additive="repl">
                                        <p:cTn dur="1000" fill="freeze" id="146"/>
                                        <p:tgtEl>
                                          <p:spTgt spid="6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 name="CustomShape 1"/>
          <p:cNvSpPr/>
          <p:nvPr/>
        </p:nvSpPr>
        <p:spPr>
          <a:xfrm>
            <a:off x="0" y="228600"/>
            <a:ext cx="9143280" cy="1735920"/>
          </a:xfrm>
          <a:prstGeom prst="rect">
            <a:avLst/>
          </a:prstGeom>
        </p:spPr>
        <p:txBody>
          <a:bodyPr bIns="45000" lIns="90000" rIns="90000" tIns="45000"/>
          <a:p>
            <a:r>
              <a:rPr b="1" lang="en-US" sz="3600">
                <a:solidFill>
                  <a:srgbClr val="ffe701"/>
                </a:solidFill>
                <a:latin typeface="Times New Roman"/>
              </a:rPr>
              <a:t>a diversity of jobs away from just tourism &amp; construction—including many “green collar”</a:t>
            </a:r>
            <a:endParaRPr/>
          </a:p>
          <a:p>
            <a:r>
              <a:rPr b="1" lang="en-US" sz="3600">
                <a:solidFill>
                  <a:srgbClr val="ffe701"/>
                </a:solidFill>
                <a:latin typeface="Times New Roman"/>
              </a:rPr>
              <a:t>jobs;</a:t>
            </a:r>
            <a:endParaRPr/>
          </a:p>
        </p:txBody>
      </p:sp>
      <p:pic>
        <p:nvPicPr>
          <p:cNvPr descr="" id="64" name="Picture 2"/>
          <p:cNvPicPr/>
          <p:nvPr/>
        </p:nvPicPr>
        <p:blipFill>
          <a:blip r:embed="rId1"/>
          <a:stretch>
            <a:fillRect/>
          </a:stretch>
        </p:blipFill>
        <p:spPr>
          <a:xfrm>
            <a:off x="3352680" y="1447920"/>
            <a:ext cx="1882440" cy="1871280"/>
          </a:xfrm>
          <a:prstGeom prst="rect">
            <a:avLst/>
          </a:prstGeom>
        </p:spPr>
      </p:pic>
      <p:sp>
        <p:nvSpPr>
          <p:cNvPr id="65" name="CustomShape 2"/>
          <p:cNvSpPr/>
          <p:nvPr/>
        </p:nvSpPr>
        <p:spPr>
          <a:xfrm>
            <a:off x="0" y="3429000"/>
            <a:ext cx="9143280" cy="1735920"/>
          </a:xfrm>
          <a:prstGeom prst="rect">
            <a:avLst/>
          </a:prstGeom>
        </p:spPr>
        <p:txBody>
          <a:bodyPr bIns="45000" lIns="90000" rIns="90000" tIns="45000"/>
          <a:p>
            <a:r>
              <a:rPr b="1" lang="en-US" sz="3600">
                <a:solidFill>
                  <a:srgbClr val="ffe701"/>
                </a:solidFill>
                <a:latin typeface="Times New Roman"/>
              </a:rPr>
              <a:t>and retention and expansion of Maui’s historical and cultural heritage and our precious aina.</a:t>
            </a:r>
            <a:endParaRPr/>
          </a:p>
        </p:txBody>
      </p:sp>
      <p:pic>
        <p:nvPicPr>
          <p:cNvPr descr="" id="66" name="Picture 1"/>
          <p:cNvPicPr/>
          <p:nvPr/>
        </p:nvPicPr>
        <p:blipFill>
          <a:blip r:embed="rId2"/>
          <a:stretch>
            <a:fillRect/>
          </a:stretch>
        </p:blipFill>
        <p:spPr>
          <a:xfrm>
            <a:off x="3171960" y="5043600"/>
            <a:ext cx="2694960" cy="1394640"/>
          </a:xfrm>
          <a:prstGeom prst="rect">
            <a:avLst/>
          </a:prstGeom>
        </p:spPr>
      </p:pic>
    </p:spTree>
  </p:cSld>
  <p:transition advTm="4000" spd="med">
    <p:wipe dir="r"/>
  </p:transition>
  <p:timing>
    <p:tnLst>
      <p:par>
        <p:cTn dur="indefinite" id="147" nodeType="tmRoot" restart="never">
          <p:childTnLst>
            <p:seq>
              <p:cTn dur="indefinite" id="148" nodeType="mainSeq">
                <p:childTnLst>
                  <p:par>
                    <p:cTn fill="hold" id="149">
                      <p:stCondLst>
                        <p:cond delay="indefinite"/>
                      </p:stCondLst>
                      <p:childTnLst>
                        <p:par>
                          <p:cTn fill="hold" id="150">
                            <p:stCondLst>
                              <p:cond delay="0"/>
                            </p:stCondLst>
                            <p:childTnLst>
                              <p:par>
                                <p:cTn fill="hold" id="151" nodeType="afterEffect" presetClass="entr" presetID="9">
                                  <p:stCondLst>
                                    <p:cond delay="0"/>
                                  </p:stCondLst>
                                  <p:childTnLst>
                                    <p:set>
                                      <p:cBhvr>
                                        <p:cTn dur="1" fill="hold" id="152">
                                          <p:stCondLst>
                                            <p:cond delay="0"/>
                                          </p:stCondLst>
                                        </p:cTn>
                                        <p:tgtEl>
                                          <p:spTgt spid="63"/>
                                        </p:tgtEl>
                                        <p:attrNameLst>
                                          <p:attrName>style.visibility</p:attrName>
                                        </p:attrNameLst>
                                      </p:cBhvr>
                                      <p:to>
                                        <p:strVal val="visible"/>
                                      </p:to>
                                    </p:set>
                                    <p:animEffect filter="dissolve" transition="in">
                                      <p:cBhvr additive="repl">
                                        <p:cTn dur="1000" fill="freeze" id="153"/>
                                        <p:tgtEl>
                                          <p:spTgt spid="63"/>
                                        </p:tgtEl>
                                      </p:cBhvr>
                                    </p:animEffect>
                                  </p:childTnLst>
                                </p:cTn>
                              </p:par>
                            </p:childTnLst>
                          </p:cTn>
                        </p:par>
                        <p:par>
                          <p:cTn fill="hold" id="154">
                            <p:stCondLst>
                              <p:cond delay="1000"/>
                            </p:stCondLst>
                            <p:childTnLst>
                              <p:par>
                                <p:cTn fill="hold" id="155" nodeType="afterEffect" presetClass="entr" presetID="9">
                                  <p:stCondLst>
                                    <p:cond delay="0"/>
                                  </p:stCondLst>
                                  <p:childTnLst>
                                    <p:set>
                                      <p:cBhvr>
                                        <p:cTn dur="1" fill="hold" id="156">
                                          <p:stCondLst>
                                            <p:cond delay="0"/>
                                          </p:stCondLst>
                                        </p:cTn>
                                        <p:tgtEl>
                                          <p:spTgt spid="64"/>
                                        </p:tgtEl>
                                        <p:attrNameLst>
                                          <p:attrName>style.visibility</p:attrName>
                                        </p:attrNameLst>
                                      </p:cBhvr>
                                      <p:to>
                                        <p:strVal val="visible"/>
                                      </p:to>
                                    </p:set>
                                    <p:animEffect filter="dissolve" transition="in">
                                      <p:cBhvr additive="repl">
                                        <p:cTn dur="1000" fill="freeze" id="157"/>
                                        <p:tgtEl>
                                          <p:spTgt spid="64"/>
                                        </p:tgtEl>
                                      </p:cBhvr>
                                    </p:animEffect>
                                  </p:childTnLst>
                                </p:cTn>
                              </p:par>
                            </p:childTnLst>
                          </p:cTn>
                        </p:par>
                        <p:par>
                          <p:cTn fill="hold" id="158">
                            <p:stCondLst>
                              <p:cond delay="2000"/>
                            </p:stCondLst>
                            <p:childTnLst>
                              <p:par>
                                <p:cTn fill="hold" id="159" nodeType="afterEffect" presetClass="entr" presetID="9">
                                  <p:stCondLst>
                                    <p:cond delay="0"/>
                                  </p:stCondLst>
                                  <p:childTnLst>
                                    <p:set>
                                      <p:cBhvr>
                                        <p:cTn dur="1" fill="hold" id="160">
                                          <p:stCondLst>
                                            <p:cond delay="0"/>
                                          </p:stCondLst>
                                        </p:cTn>
                                        <p:tgtEl>
                                          <p:spTgt spid="65"/>
                                        </p:tgtEl>
                                        <p:attrNameLst>
                                          <p:attrName>style.visibility</p:attrName>
                                        </p:attrNameLst>
                                      </p:cBhvr>
                                      <p:to>
                                        <p:strVal val="visible"/>
                                      </p:to>
                                    </p:set>
                                    <p:animEffect filter="dissolve" transition="in">
                                      <p:cBhvr additive="repl">
                                        <p:cTn dur="1000" fill="freeze" id="161"/>
                                        <p:tgtEl>
                                          <p:spTgt spid="65"/>
                                        </p:tgtEl>
                                      </p:cBhvr>
                                    </p:animEffect>
                                  </p:childTnLst>
                                </p:cTn>
                              </p:par>
                            </p:childTnLst>
                          </p:cTn>
                        </p:par>
                        <p:par>
                          <p:cTn fill="hold" id="162">
                            <p:stCondLst>
                              <p:cond delay="3000"/>
                            </p:stCondLst>
                            <p:childTnLst>
                              <p:par>
                                <p:cTn fill="hold" id="163" nodeType="afterEffect" presetClass="entr" presetID="9">
                                  <p:stCondLst>
                                    <p:cond delay="0"/>
                                  </p:stCondLst>
                                  <p:childTnLst>
                                    <p:set>
                                      <p:cBhvr>
                                        <p:cTn dur="1" fill="hold" id="164">
                                          <p:stCondLst>
                                            <p:cond delay="0"/>
                                          </p:stCondLst>
                                        </p:cTn>
                                        <p:tgtEl>
                                          <p:spTgt spid="66"/>
                                        </p:tgtEl>
                                        <p:attrNameLst>
                                          <p:attrName>style.visibility</p:attrName>
                                        </p:attrNameLst>
                                      </p:cBhvr>
                                      <p:to>
                                        <p:strVal val="visible"/>
                                      </p:to>
                                    </p:set>
                                    <p:animEffect filter="dissolve" transition="in">
                                      <p:cBhvr additive="repl">
                                        <p:cTn dur="1000" fill="freeze" id="165"/>
                                        <p:tgtEl>
                                          <p:spTgt spid="6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7" name="CustomShape 1"/>
          <p:cNvSpPr/>
          <p:nvPr/>
        </p:nvSpPr>
        <p:spPr>
          <a:xfrm>
            <a:off x="0" y="990720"/>
            <a:ext cx="9143280" cy="3381840"/>
          </a:xfrm>
          <a:prstGeom prst="rect">
            <a:avLst/>
          </a:prstGeom>
        </p:spPr>
        <p:txBody>
          <a:bodyPr bIns="45000" lIns="90000" rIns="90000" tIns="45000"/>
          <a:p>
            <a:r>
              <a:rPr b="1" lang="en-US" sz="3600">
                <a:solidFill>
                  <a:srgbClr val="ffe701"/>
                </a:solidFill>
                <a:latin typeface="Times New Roman"/>
              </a:rPr>
              <a:t>Those choices are out there, available to us today. </a:t>
            </a:r>
            <a:endParaRPr/>
          </a:p>
          <a:p>
            <a:r>
              <a:rPr b="1" lang="en-US" sz="3600">
                <a:solidFill>
                  <a:srgbClr val="ffe701"/>
                </a:solidFill>
                <a:latin typeface="Times New Roman"/>
              </a:rPr>
              <a:t>However, when those choices are made, we must also realize that Maui County is a small group  of islands with very finite resources—and that South Maui is just a part of it.</a:t>
            </a:r>
            <a:endParaRPr/>
          </a:p>
        </p:txBody>
      </p:sp>
      <p:sp>
        <p:nvSpPr>
          <p:cNvPr id="68" name="CustomShape 2"/>
          <p:cNvSpPr/>
          <p:nvPr/>
        </p:nvSpPr>
        <p:spPr>
          <a:xfrm>
            <a:off x="0" y="4724280"/>
            <a:ext cx="9143280" cy="1187280"/>
          </a:xfrm>
          <a:prstGeom prst="rect">
            <a:avLst/>
          </a:prstGeom>
        </p:spPr>
        <p:txBody>
          <a:bodyPr bIns="45000" lIns="90000" rIns="90000" tIns="45000"/>
          <a:p>
            <a:r>
              <a:rPr b="1" lang="en-US" sz="3600">
                <a:solidFill>
                  <a:srgbClr val="ffe701"/>
                </a:solidFill>
                <a:latin typeface="Times New Roman"/>
              </a:rPr>
              <a:t>Our </a:t>
            </a:r>
            <a:r>
              <a:rPr b="1" i="1" lang="en-US" sz="3600">
                <a:solidFill>
                  <a:srgbClr val="ffe701"/>
                </a:solidFill>
                <a:latin typeface="Times New Roman"/>
              </a:rPr>
              <a:t>carrying capacity</a:t>
            </a:r>
            <a:r>
              <a:rPr b="1" lang="en-US" sz="3600">
                <a:solidFill>
                  <a:srgbClr val="ffe701"/>
                </a:solidFill>
                <a:latin typeface="Times New Roman"/>
              </a:rPr>
              <a:t> now and for the future is severely limited.</a:t>
            </a:r>
            <a:endParaRPr/>
          </a:p>
        </p:txBody>
      </p:sp>
      <p:sp>
        <p:nvSpPr>
          <p:cNvPr id="69" name="CustomShape 3"/>
          <p:cNvSpPr/>
          <p:nvPr/>
        </p:nvSpPr>
        <p:spPr>
          <a:xfrm>
            <a:off x="0" y="0"/>
            <a:ext cx="9143280" cy="699480"/>
          </a:xfrm>
          <a:prstGeom prst="rect">
            <a:avLst/>
          </a:prstGeom>
        </p:spPr>
        <p:txBody>
          <a:bodyPr bIns="45000" lIns="90000" rIns="90000" tIns="45000"/>
          <a:p>
            <a:pPr algn="ctr"/>
            <a:r>
              <a:rPr b="1" lang="en-US" sz="4000">
                <a:solidFill>
                  <a:srgbClr val="ffe701"/>
                </a:solidFill>
                <a:latin typeface="Times New Roman"/>
              </a:rPr>
              <a:t>Maui Nui’s “Tipping Points”? </a:t>
            </a:r>
            <a:endParaRPr/>
          </a:p>
        </p:txBody>
      </p:sp>
    </p:spTree>
  </p:cSld>
  <p:transition advTm="11000" spd="med">
    <p:wipe dir="r"/>
  </p:transition>
  <p:timing>
    <p:tnLst>
      <p:par>
        <p:cTn dur="indefinite" id="166" nodeType="tmRoot" restart="never">
          <p:childTnLst>
            <p:seq>
              <p:cTn dur="indefinite" id="167" nodeType="mainSeq">
                <p:childTnLst>
                  <p:par>
                    <p:cTn fill="hold" id="168">
                      <p:stCondLst>
                        <p:cond delay="indefinite"/>
                      </p:stCondLst>
                      <p:childTnLst>
                        <p:par>
                          <p:cTn fill="hold" id="169">
                            <p:stCondLst>
                              <p:cond delay="0"/>
                            </p:stCondLst>
                            <p:childTnLst>
                              <p:par>
                                <p:cTn fill="hold" id="170" nodeType="afterEffect" presetClass="entr" presetID="9">
                                  <p:stCondLst>
                                    <p:cond delay="0"/>
                                  </p:stCondLst>
                                  <p:childTnLst>
                                    <p:set>
                                      <p:cBhvr>
                                        <p:cTn dur="1" fill="hold" id="171">
                                          <p:stCondLst>
                                            <p:cond delay="0"/>
                                          </p:stCondLst>
                                        </p:cTn>
                                        <p:tgtEl>
                                          <p:spTgt spid="67"/>
                                        </p:tgtEl>
                                        <p:attrNameLst>
                                          <p:attrName>style.visibility</p:attrName>
                                        </p:attrNameLst>
                                      </p:cBhvr>
                                      <p:to>
                                        <p:strVal val="visible"/>
                                      </p:to>
                                    </p:set>
                                    <p:animEffect filter="dissolve" transition="in">
                                      <p:cBhvr additive="repl">
                                        <p:cTn dur="1000" fill="freeze" id="172"/>
                                        <p:tgtEl>
                                          <p:spTgt spid="67"/>
                                        </p:tgtEl>
                                      </p:cBhvr>
                                    </p:animEffect>
                                  </p:childTnLst>
                                </p:cTn>
                              </p:par>
                            </p:childTnLst>
                          </p:cTn>
                        </p:par>
                        <p:par>
                          <p:cTn fill="hold" id="173">
                            <p:stCondLst>
                              <p:cond delay="1000"/>
                            </p:stCondLst>
                            <p:childTnLst>
                              <p:par>
                                <p:cTn fill="hold" id="174" nodeType="afterEffect" presetClass="entr" presetID="9">
                                  <p:stCondLst>
                                    <p:cond delay="0"/>
                                  </p:stCondLst>
                                  <p:childTnLst>
                                    <p:set>
                                      <p:cBhvr>
                                        <p:cTn dur="1" fill="hold" id="175">
                                          <p:stCondLst>
                                            <p:cond delay="0"/>
                                          </p:stCondLst>
                                        </p:cTn>
                                        <p:tgtEl>
                                          <p:spTgt spid="68">
                                            <p:txEl>
                                              <p:pRg end="66" st="0"/>
                                            </p:txEl>
                                          </p:spTgt>
                                        </p:tgtEl>
                                        <p:attrNameLst>
                                          <p:attrName>style.visibility</p:attrName>
                                        </p:attrNameLst>
                                      </p:cBhvr>
                                      <p:to>
                                        <p:strVal val="visible"/>
                                      </p:to>
                                    </p:set>
                                    <p:animEffect filter="dissolve" transition="in">
                                      <p:cBhvr additive="repl">
                                        <p:cTn dur="1000" fill="freeze" id="176"/>
                                        <p:tgtEl>
                                          <p:spTgt spid="68">
                                            <p:txEl>
                                              <p:pRg end="66" st="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 name="CustomShape 1"/>
          <p:cNvSpPr/>
          <p:nvPr/>
        </p:nvSpPr>
        <p:spPr>
          <a:xfrm>
            <a:off x="457200" y="304920"/>
            <a:ext cx="8228880" cy="761400"/>
          </a:xfrm>
          <a:prstGeom prst="rect">
            <a:avLst/>
          </a:prstGeom>
        </p:spPr>
        <p:txBody>
          <a:bodyPr bIns="45000" lIns="90000" rIns="90000" tIns="45000"/>
          <a:p>
            <a:pPr algn="ctr"/>
            <a:r>
              <a:rPr lang="en-US" sz="4000"/>
              <a:t>Carrying Capacity</a:t>
            </a:r>
            <a:endParaRPr/>
          </a:p>
        </p:txBody>
      </p:sp>
      <p:sp>
        <p:nvSpPr>
          <p:cNvPr id="71" name="CustomShape 2"/>
          <p:cNvSpPr/>
          <p:nvPr/>
        </p:nvSpPr>
        <p:spPr>
          <a:xfrm>
            <a:off x="0" y="990720"/>
            <a:ext cx="9143280" cy="1735920"/>
          </a:xfrm>
          <a:prstGeom prst="rect">
            <a:avLst/>
          </a:prstGeom>
        </p:spPr>
        <p:txBody>
          <a:bodyPr bIns="45000" lIns="90000" rIns="90000" tIns="45000"/>
          <a:p>
            <a:r>
              <a:rPr b="1" lang="en-US" sz="3600">
                <a:solidFill>
                  <a:srgbClr val="ffe701"/>
                </a:solidFill>
                <a:latin typeface="Times New Roman"/>
              </a:rPr>
              <a:t>“</a:t>
            </a:r>
            <a:r>
              <a:rPr b="1" lang="en-US" sz="3600">
                <a:solidFill>
                  <a:srgbClr val="ffe701"/>
                </a:solidFill>
                <a:latin typeface="Times New Roman"/>
              </a:rPr>
              <a:t>The maximum number of individuals that a given environment can support without detrimental effects.” </a:t>
            </a:r>
            <a:endParaRPr/>
          </a:p>
        </p:txBody>
      </p:sp>
      <p:pic>
        <p:nvPicPr>
          <p:cNvPr descr="" id="72" name="Picture 4"/>
          <p:cNvPicPr/>
          <p:nvPr/>
        </p:nvPicPr>
        <p:blipFill>
          <a:blip r:embed="rId1"/>
          <a:stretch>
            <a:fillRect/>
          </a:stretch>
        </p:blipFill>
        <p:spPr>
          <a:xfrm>
            <a:off x="1750680" y="2819520"/>
            <a:ext cx="5641920" cy="3939120"/>
          </a:xfrm>
          <a:prstGeom prst="rect">
            <a:avLst/>
          </a:prstGeom>
        </p:spPr>
      </p:pic>
    </p:spTree>
  </p:cSld>
  <p:transition advTm="8000" spd="med">
    <p:wipe dir="r"/>
  </p:transition>
  <p:timing>
    <p:tnLst>
      <p:par>
        <p:cTn dur="indefinite" id="177" nodeType="tmRoot" restart="never">
          <p:childTnLst>
            <p:seq>
              <p:cTn id="178" nodeType="mainSeq">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 name="CustomShape 1"/>
          <p:cNvSpPr/>
          <p:nvPr/>
        </p:nvSpPr>
        <p:spPr>
          <a:xfrm>
            <a:off x="457200" y="304920"/>
            <a:ext cx="8228880" cy="761400"/>
          </a:xfrm>
          <a:prstGeom prst="rect">
            <a:avLst/>
          </a:prstGeom>
        </p:spPr>
        <p:txBody>
          <a:bodyPr bIns="45000" lIns="90000" rIns="90000" tIns="45000"/>
          <a:p>
            <a:pPr algn="ctr"/>
            <a:r>
              <a:rPr lang="en-US" sz="4000"/>
              <a:t>Carrying Capacity</a:t>
            </a:r>
            <a:endParaRPr/>
          </a:p>
        </p:txBody>
      </p:sp>
      <p:sp>
        <p:nvSpPr>
          <p:cNvPr id="74" name="CustomShape 2"/>
          <p:cNvSpPr/>
          <p:nvPr/>
        </p:nvSpPr>
        <p:spPr>
          <a:xfrm>
            <a:off x="0" y="1600200"/>
            <a:ext cx="9143280" cy="4476960"/>
          </a:xfrm>
          <a:prstGeom prst="rect">
            <a:avLst/>
          </a:prstGeom>
        </p:spPr>
        <p:txBody>
          <a:bodyPr bIns="45000" lIns="90000" rIns="90000" tIns="45000"/>
          <a:p>
            <a:r>
              <a:rPr b="1" lang="en-US" sz="3200">
                <a:solidFill>
                  <a:srgbClr val="ffe701"/>
                </a:solidFill>
                <a:latin typeface="Times New Roman"/>
              </a:rPr>
              <a:t>For an island such as Maui the World Tourism Organization uses a technical definition—that   </a:t>
            </a:r>
            <a:r>
              <a:rPr b="1" i="1" lang="en-US" sz="3200">
                <a:solidFill>
                  <a:srgbClr val="ffe701"/>
                </a:solidFill>
                <a:latin typeface="Times New Roman"/>
              </a:rPr>
              <a:t>carrying capacity </a:t>
            </a:r>
            <a:r>
              <a:rPr b="1" lang="en-US" sz="3200">
                <a:solidFill>
                  <a:srgbClr val="ffe701"/>
                </a:solidFill>
                <a:latin typeface="Times New Roman"/>
              </a:rPr>
              <a:t>represents:</a:t>
            </a:r>
            <a:endParaRPr/>
          </a:p>
          <a:p>
            <a:endParaRPr/>
          </a:p>
          <a:p>
            <a:r>
              <a:rPr b="1" i="1" lang="en-US" sz="3200">
                <a:solidFill>
                  <a:srgbClr val="ffe701"/>
                </a:solidFill>
                <a:latin typeface="Times New Roman"/>
              </a:rPr>
              <a:t>“</a:t>
            </a:r>
            <a:r>
              <a:rPr b="1" i="1" lang="en-US" sz="3200">
                <a:solidFill>
                  <a:srgbClr val="ffe701"/>
                </a:solidFill>
                <a:latin typeface="Times New Roman"/>
              </a:rPr>
              <a:t>the maximum number of people who may visit a tourist destination at the same time, without causing destruction of the physical, economic and socio-cultural environment and/or an unacceptable decrease in the quality of visitors' satisfaction”</a:t>
            </a:r>
            <a:r>
              <a:rPr b="1" lang="en-US" sz="3200">
                <a:solidFill>
                  <a:srgbClr val="ffe701"/>
                </a:solidFill>
                <a:latin typeface="Times New Roman"/>
              </a:rPr>
              <a:t> . </a:t>
            </a:r>
            <a:endParaRPr/>
          </a:p>
        </p:txBody>
      </p:sp>
    </p:spTree>
  </p:cSld>
  <p:transition advTm="15000" spd="med">
    <p:wipe dir="r"/>
  </p:transition>
  <p:timing>
    <p:tnLst>
      <p:par>
        <p:cTn dur="indefinite" id="179" nodeType="tmRoot" restart="never">
          <p:childTnLst>
            <p:seq>
              <p:cTn dur="indefinite" id="180" nodeType="mainSeq">
                <p:childTnLst>
                  <p:par>
                    <p:cTn fill="hold" id="181">
                      <p:stCondLst>
                        <p:cond delay="indefinite"/>
                      </p:stCondLst>
                      <p:childTnLst>
                        <p:par>
                          <p:cTn fill="hold" id="182">
                            <p:stCondLst>
                              <p:cond delay="0"/>
                            </p:stCondLst>
                            <p:childTnLst>
                              <p:par>
                                <p:cTn fill="hold" id="183" nodeType="afterEffect" presetClass="entr" presetID="9">
                                  <p:stCondLst>
                                    <p:cond delay="0"/>
                                  </p:stCondLst>
                                  <p:childTnLst>
                                    <p:set>
                                      <p:cBhvr>
                                        <p:cTn dur="1" fill="hold" id="184">
                                          <p:stCondLst>
                                            <p:cond delay="0"/>
                                          </p:stCondLst>
                                        </p:cTn>
                                        <p:tgtEl>
                                          <p:spTgt spid="74">
                                            <p:txEl>
                                              <p:pRg end="370" st="370"/>
                                            </p:txEl>
                                          </p:spTgt>
                                        </p:tgtEl>
                                        <p:attrNameLst>
                                          <p:attrName>style.visibility</p:attrName>
                                        </p:attrNameLst>
                                      </p:cBhvr>
                                      <p:to>
                                        <p:strVal val="visible"/>
                                      </p:to>
                                    </p:set>
                                    <p:animEffect filter="dissolve" transition="in">
                                      <p:cBhvr additive="repl">
                                        <p:cTn dur="1000" fill="freeze" id="185"/>
                                        <p:tgtEl>
                                          <p:spTgt spid="74">
                                            <p:txEl>
                                              <p:pRg end="370" st="37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 name="CustomShape 1"/>
          <p:cNvSpPr/>
          <p:nvPr/>
        </p:nvSpPr>
        <p:spPr>
          <a:xfrm>
            <a:off x="560520" y="1447920"/>
            <a:ext cx="4884840" cy="638640"/>
          </a:xfrm>
          <a:prstGeom prst="rect">
            <a:avLst/>
          </a:prstGeom>
        </p:spPr>
        <p:txBody>
          <a:bodyPr bIns="45000" lIns="90000" rIns="90000" tIns="45000" wrap="none"/>
          <a:p>
            <a:r>
              <a:rPr b="1" lang="en-US" sz="3600">
                <a:solidFill>
                  <a:srgbClr val="ffff00"/>
                </a:solidFill>
                <a:latin typeface="Times New Roman"/>
              </a:rPr>
              <a:t>Or, in everyday terms…</a:t>
            </a:r>
            <a:endParaRPr/>
          </a:p>
        </p:txBody>
      </p:sp>
      <p:sp>
        <p:nvSpPr>
          <p:cNvPr id="76" name="CustomShape 2"/>
          <p:cNvSpPr/>
          <p:nvPr/>
        </p:nvSpPr>
        <p:spPr>
          <a:xfrm>
            <a:off x="515880" y="2133720"/>
            <a:ext cx="8068680" cy="638640"/>
          </a:xfrm>
          <a:prstGeom prst="rect">
            <a:avLst/>
          </a:prstGeom>
        </p:spPr>
        <p:txBody>
          <a:bodyPr bIns="45000" lIns="90000" rIns="90000" tIns="45000" wrap="none"/>
          <a:p>
            <a:r>
              <a:rPr b="1" lang="en-US" sz="3600">
                <a:solidFill>
                  <a:srgbClr val="ffff00"/>
                </a:solidFill>
                <a:latin typeface="Times New Roman"/>
              </a:rPr>
              <a:t>how much congestion and traffic jams…</a:t>
            </a:r>
            <a:endParaRPr/>
          </a:p>
        </p:txBody>
      </p:sp>
      <p:pic>
        <p:nvPicPr>
          <p:cNvPr descr="" id="77" name="Picture 4"/>
          <p:cNvPicPr/>
          <p:nvPr/>
        </p:nvPicPr>
        <p:blipFill>
          <a:blip r:embed="rId1"/>
          <a:stretch>
            <a:fillRect/>
          </a:stretch>
        </p:blipFill>
        <p:spPr>
          <a:xfrm>
            <a:off x="2819520" y="3352680"/>
            <a:ext cx="3431880" cy="2285280"/>
          </a:xfrm>
          <a:prstGeom prst="rect">
            <a:avLst/>
          </a:prstGeom>
        </p:spPr>
      </p:pic>
      <p:sp>
        <p:nvSpPr>
          <p:cNvPr id="78" name="CustomShape 3"/>
          <p:cNvSpPr/>
          <p:nvPr/>
        </p:nvSpPr>
        <p:spPr>
          <a:xfrm>
            <a:off x="457200" y="304920"/>
            <a:ext cx="8228880" cy="761400"/>
          </a:xfrm>
          <a:prstGeom prst="rect">
            <a:avLst/>
          </a:prstGeom>
        </p:spPr>
        <p:txBody>
          <a:bodyPr bIns="45000" lIns="90000" rIns="90000" tIns="45000"/>
          <a:p>
            <a:pPr algn="ctr">
              <a:lnSpc>
                <a:spcPct val="100000"/>
              </a:lnSpc>
            </a:pPr>
            <a:r>
              <a:rPr b="1" lang="en-US" sz="4000">
                <a:solidFill>
                  <a:srgbClr val="ffe701"/>
                </a:solidFill>
                <a:latin typeface="Times New Roman"/>
              </a:rPr>
              <a:t>Carrying Capacity</a:t>
            </a:r>
            <a:endParaRPr/>
          </a:p>
        </p:txBody>
      </p:sp>
    </p:spTree>
  </p:cSld>
  <p:transition advTm="3000" spd="med">
    <p:wipe dir="r"/>
  </p:transition>
  <p:timing>
    <p:tnLst>
      <p:par>
        <p:cTn dur="indefinite" id="186" nodeType="tmRoot" restart="never">
          <p:childTnLst>
            <p:seq>
              <p:cTn id="187" nodeType="mainSeq">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9" name="CustomShape 1"/>
          <p:cNvSpPr/>
          <p:nvPr/>
        </p:nvSpPr>
        <p:spPr>
          <a:xfrm>
            <a:off x="250920" y="990720"/>
            <a:ext cx="4217400" cy="638640"/>
          </a:xfrm>
          <a:prstGeom prst="rect">
            <a:avLst/>
          </a:prstGeom>
        </p:spPr>
        <p:txBody>
          <a:bodyPr bIns="45000" lIns="90000" rIns="90000" tIns="45000" wrap="none"/>
          <a:p>
            <a:r>
              <a:rPr b="1" lang="en-US" sz="3600">
                <a:solidFill>
                  <a:srgbClr val="ffff00"/>
                </a:solidFill>
                <a:latin typeface="Times New Roman"/>
              </a:rPr>
              <a:t>high energy prices…</a:t>
            </a:r>
            <a:endParaRPr/>
          </a:p>
        </p:txBody>
      </p:sp>
      <p:sp>
        <p:nvSpPr>
          <p:cNvPr id="80" name="CustomShape 2"/>
          <p:cNvSpPr/>
          <p:nvPr/>
        </p:nvSpPr>
        <p:spPr>
          <a:xfrm>
            <a:off x="4114800" y="3962520"/>
            <a:ext cx="5028480" cy="638640"/>
          </a:xfrm>
          <a:prstGeom prst="rect">
            <a:avLst/>
          </a:prstGeom>
        </p:spPr>
        <p:txBody>
          <a:bodyPr bIns="45000" lIns="90000" rIns="90000" tIns="45000"/>
          <a:p>
            <a:r>
              <a:rPr b="1" lang="en-US" sz="3600">
                <a:solidFill>
                  <a:srgbClr val="ffff00"/>
                </a:solidFill>
                <a:latin typeface="Times New Roman"/>
              </a:rPr>
              <a:t>parking restrictions…</a:t>
            </a:r>
            <a:endParaRPr/>
          </a:p>
        </p:txBody>
      </p:sp>
      <p:pic>
        <p:nvPicPr>
          <p:cNvPr descr="" id="81" name="Picture 2"/>
          <p:cNvPicPr/>
          <p:nvPr/>
        </p:nvPicPr>
        <p:blipFill>
          <a:blip r:embed="rId1"/>
          <a:stretch>
            <a:fillRect/>
          </a:stretch>
        </p:blipFill>
        <p:spPr>
          <a:xfrm>
            <a:off x="470520" y="2767320"/>
            <a:ext cx="3414960" cy="4019400"/>
          </a:xfrm>
          <a:prstGeom prst="rect">
            <a:avLst/>
          </a:prstGeom>
        </p:spPr>
      </p:pic>
    </p:spTree>
  </p:cSld>
  <p:transition advTm="3000" spd="med">
    <p:wipe dir="r"/>
  </p:transition>
  <p:timing>
    <p:tnLst>
      <p:par>
        <p:cTn dur="indefinite" id="188" nodeType="tmRoot" restart="never">
          <p:childTnLst>
            <p:seq>
              <p:cTn id="189" nodeType="mainSeq">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 name="CustomShape 1"/>
          <p:cNvSpPr/>
          <p:nvPr/>
        </p:nvSpPr>
        <p:spPr>
          <a:xfrm>
            <a:off x="-1981080" y="990720"/>
            <a:ext cx="5409360" cy="6628680"/>
          </a:xfrm>
          <a:prstGeom prst="rect">
            <a:avLst/>
          </a:prstGeom>
          <a:solidFill>
            <a:srgbClr val="000080"/>
          </a:solidFill>
        </p:spPr>
        <p:txBody>
          <a:bodyPr bIns="45000" lIns="90000" rIns="90000" tIns="45000"/>
          <a:p>
            <a:r>
              <a:rPr lang="en-US">
                <a:solidFill>
                  <a:srgbClr val="ffffff"/>
                </a:solidFill>
                <a:latin typeface="Times New Roman"/>
              </a:rPr>
              <a:t>HHow many more crowded beaches</a:t>
            </a:r>
            <a:endParaRPr/>
          </a:p>
          <a:p>
            <a:r>
              <a:rPr lang="en-US">
                <a:solidFill>
                  <a:srgbClr val="ffffff"/>
                </a:solidFill>
                <a:latin typeface="Times New Roman"/>
              </a:rPr>
              <a:t>How many more crowded beaches</a:t>
            </a:r>
            <a:endParaRPr/>
          </a:p>
          <a:p>
            <a:pPr>
              <a:lnSpc>
                <a:spcPct val="100000"/>
              </a:lnSpc>
            </a:pPr>
            <a:r>
              <a:rPr lang="en-US">
                <a:solidFill>
                  <a:srgbClr val="ffffff"/>
                </a:solidFill>
                <a:latin typeface="Times New Roman"/>
              </a:rPr>
              <a:t>H</a:t>
            </a:r>
            <a:endParaRPr/>
          </a:p>
        </p:txBody>
      </p:sp>
      <p:sp>
        <p:nvSpPr>
          <p:cNvPr id="83" name="CustomShape 2"/>
          <p:cNvSpPr/>
          <p:nvPr/>
        </p:nvSpPr>
        <p:spPr>
          <a:xfrm>
            <a:off x="1752480" y="6705720"/>
            <a:ext cx="10438560" cy="913680"/>
          </a:xfrm>
          <a:prstGeom prst="rect">
            <a:avLst/>
          </a:prstGeom>
          <a:solidFill>
            <a:srgbClr val="000080"/>
          </a:solidFill>
        </p:spPr>
      </p:sp>
      <p:sp>
        <p:nvSpPr>
          <p:cNvPr id="84" name="CustomShape 3"/>
          <p:cNvSpPr/>
          <p:nvPr/>
        </p:nvSpPr>
        <p:spPr>
          <a:xfrm>
            <a:off x="-2743200" y="-838080"/>
            <a:ext cx="14629680" cy="4114080"/>
          </a:xfrm>
          <a:prstGeom prst="rect">
            <a:avLst/>
          </a:prstGeom>
          <a:solidFill>
            <a:srgbClr val="000080"/>
          </a:solidFill>
        </p:spPr>
      </p:sp>
      <p:sp>
        <p:nvSpPr>
          <p:cNvPr id="85" name="CustomShape 4"/>
          <p:cNvSpPr/>
          <p:nvPr/>
        </p:nvSpPr>
        <p:spPr>
          <a:xfrm>
            <a:off x="-1447920" y="838080"/>
            <a:ext cx="11505600" cy="638640"/>
          </a:xfrm>
          <a:prstGeom prst="rect">
            <a:avLst/>
          </a:prstGeom>
        </p:spPr>
        <p:txBody>
          <a:bodyPr bIns="45000" lIns="90000" rIns="90000" tIns="45000"/>
          <a:p>
            <a:pPr algn="ctr"/>
            <a:r>
              <a:rPr b="1" lang="en-US" sz="3600">
                <a:solidFill>
                  <a:srgbClr val="ffff00"/>
                </a:solidFill>
                <a:latin typeface="Times New Roman"/>
              </a:rPr>
              <a:t>polluted  and overcrowded beaches…</a:t>
            </a:r>
            <a:endParaRPr/>
          </a:p>
        </p:txBody>
      </p:sp>
      <p:pic>
        <p:nvPicPr>
          <p:cNvPr descr="" id="86" name="Picture 2"/>
          <p:cNvPicPr/>
          <p:nvPr/>
        </p:nvPicPr>
        <p:blipFill>
          <a:blip r:embed="rId1"/>
          <a:stretch>
            <a:fillRect/>
          </a:stretch>
        </p:blipFill>
        <p:spPr>
          <a:xfrm>
            <a:off x="-838080" y="3276720"/>
            <a:ext cx="4067280" cy="2696400"/>
          </a:xfrm>
          <a:prstGeom prst="rect">
            <a:avLst/>
          </a:prstGeom>
        </p:spPr>
      </p:pic>
    </p:spTree>
  </p:cSld>
  <p:transition advTm="3000" spd="med">
    <p:wipe dir="r"/>
  </p:transition>
  <p:timing>
    <p:tnLst>
      <p:par>
        <p:cTn dur="indefinite" id="190" nodeType="tmRoot" restart="never">
          <p:childTnLst>
            <p:seq>
              <p:cTn id="191" nodeType="mainSeq">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7" name="CustomShape 1"/>
          <p:cNvSpPr/>
          <p:nvPr/>
        </p:nvSpPr>
        <p:spPr>
          <a:xfrm>
            <a:off x="0" y="380880"/>
            <a:ext cx="9077760" cy="638640"/>
          </a:xfrm>
          <a:prstGeom prst="rect">
            <a:avLst/>
          </a:prstGeom>
        </p:spPr>
        <p:txBody>
          <a:bodyPr bIns="45000" lIns="90000" rIns="90000" tIns="45000"/>
          <a:p>
            <a:r>
              <a:rPr b="1" lang="en-US" sz="3600">
                <a:solidFill>
                  <a:srgbClr val="ffff00"/>
                </a:solidFill>
                <a:latin typeface="Times New Roman"/>
              </a:rPr>
              <a:t>watering restrictions…</a:t>
            </a:r>
            <a:endParaRPr/>
          </a:p>
        </p:txBody>
      </p:sp>
      <p:sp>
        <p:nvSpPr>
          <p:cNvPr id="88" name="CustomShape 2"/>
          <p:cNvSpPr/>
          <p:nvPr/>
        </p:nvSpPr>
        <p:spPr>
          <a:xfrm>
            <a:off x="0" y="6019920"/>
            <a:ext cx="9189000" cy="638640"/>
          </a:xfrm>
          <a:prstGeom prst="rect">
            <a:avLst/>
          </a:prstGeom>
        </p:spPr>
        <p:txBody>
          <a:bodyPr bIns="45000" lIns="90000" rIns="90000" tIns="45000"/>
          <a:p>
            <a:r>
              <a:rPr b="1" lang="en-US" sz="3600">
                <a:solidFill>
                  <a:srgbClr val="ffff00"/>
                </a:solidFill>
                <a:latin typeface="Times New Roman"/>
              </a:rPr>
              <a:t>“</a:t>
            </a:r>
            <a:r>
              <a:rPr b="1" lang="en-US" sz="3600">
                <a:solidFill>
                  <a:srgbClr val="ffff00"/>
                </a:solidFill>
                <a:latin typeface="Times New Roman"/>
              </a:rPr>
              <a:t>McMansions” built in gated communities…</a:t>
            </a:r>
            <a:endParaRPr/>
          </a:p>
        </p:txBody>
      </p:sp>
      <p:pic>
        <p:nvPicPr>
          <p:cNvPr descr="" id="89" name="Picture 1"/>
          <p:cNvPicPr/>
          <p:nvPr/>
        </p:nvPicPr>
        <p:blipFill>
          <a:blip r:embed="rId1"/>
          <a:stretch>
            <a:fillRect/>
          </a:stretch>
        </p:blipFill>
        <p:spPr>
          <a:xfrm>
            <a:off x="2362320" y="2286000"/>
            <a:ext cx="4876200" cy="3656880"/>
          </a:xfrm>
          <a:prstGeom prst="rect">
            <a:avLst/>
          </a:prstGeom>
        </p:spPr>
      </p:pic>
      <p:sp>
        <p:nvSpPr>
          <p:cNvPr id="90" name="CustomShape 3"/>
          <p:cNvSpPr/>
          <p:nvPr/>
        </p:nvSpPr>
        <p:spPr>
          <a:xfrm>
            <a:off x="2057400" y="2209680"/>
            <a:ext cx="6095160" cy="304200"/>
          </a:xfrm>
          <a:prstGeom prst="rect">
            <a:avLst/>
          </a:prstGeom>
          <a:solidFill>
            <a:srgbClr val="000080"/>
          </a:solidFill>
        </p:spPr>
      </p:sp>
    </p:spTree>
  </p:cSld>
  <p:transition advTm="3000" spd="med">
    <p:wipe dir="r"/>
  </p:transition>
  <p:timing>
    <p:tnLst>
      <p:par>
        <p:cTn dur="indefinite" id="192" nodeType="tmRoot" restart="never">
          <p:childTnLst>
            <p:seq>
              <p:cTn id="193" nodeType="mainSeq">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1" name="CustomShape 1"/>
          <p:cNvSpPr/>
          <p:nvPr/>
        </p:nvSpPr>
        <p:spPr>
          <a:xfrm>
            <a:off x="0" y="380880"/>
            <a:ext cx="8991000" cy="1187280"/>
          </a:xfrm>
          <a:prstGeom prst="rect">
            <a:avLst/>
          </a:prstGeom>
        </p:spPr>
        <p:txBody>
          <a:bodyPr bIns="45000" lIns="90000" rIns="90000" tIns="45000"/>
          <a:p>
            <a:r>
              <a:rPr b="1" lang="en-US" sz="3600">
                <a:solidFill>
                  <a:srgbClr val="ffff00"/>
                </a:solidFill>
                <a:latin typeface="Times New Roman"/>
              </a:rPr>
              <a:t>and costly imported food and goods can we afford?</a:t>
            </a:r>
            <a:endParaRPr/>
          </a:p>
        </p:txBody>
      </p:sp>
    </p:spTree>
  </p:cSld>
  <p:transition advTm="3000" spd="med">
    <p:wipe dir="r"/>
  </p:transition>
  <p:timing>
    <p:tnLst>
      <p:par>
        <p:cTn dur="indefinite" id="194" nodeType="tmRoot" restart="never">
          <p:childTnLst>
            <p:seq>
              <p:cTn id="195" nodeType="mainSeq">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 name="CustomShape 1"/>
          <p:cNvSpPr/>
          <p:nvPr/>
        </p:nvSpPr>
        <p:spPr>
          <a:xfrm>
            <a:off x="457200" y="533520"/>
            <a:ext cx="8228880" cy="1447200"/>
          </a:xfrm>
          <a:prstGeom prst="rect">
            <a:avLst/>
          </a:prstGeom>
        </p:spPr>
        <p:txBody>
          <a:bodyPr bIns="45000" lIns="90000" rIns="90000" tIns="45000"/>
          <a:p>
            <a:pPr algn="ctr"/>
            <a:r>
              <a:rPr lang="en-US" sz="8000"/>
              <a:t>Tipping Points</a:t>
            </a:r>
            <a:endParaRPr/>
          </a:p>
        </p:txBody>
      </p:sp>
      <p:sp>
        <p:nvSpPr>
          <p:cNvPr id="36" name="CustomShape 2"/>
          <p:cNvSpPr/>
          <p:nvPr/>
        </p:nvSpPr>
        <p:spPr>
          <a:xfrm>
            <a:off x="0" y="2743200"/>
            <a:ext cx="9143280" cy="1523160"/>
          </a:xfrm>
          <a:prstGeom prst="rect">
            <a:avLst/>
          </a:prstGeom>
        </p:spPr>
        <p:txBody>
          <a:bodyPr anchor="ctr" bIns="45000" lIns="90000" rIns="90000" tIns="45000"/>
          <a:p>
            <a:pPr>
              <a:lnSpc>
                <a:spcPct val="100000"/>
              </a:lnSpc>
            </a:pPr>
            <a:r>
              <a:rPr b="1" lang="en-US" sz="4400">
                <a:solidFill>
                  <a:srgbClr val="ffff00"/>
                </a:solidFill>
                <a:latin typeface="Times New Roman"/>
              </a:rPr>
              <a:t>"the levels at which the momentum for change—whether desirable or undesirable—becomes unstoppable"</a:t>
            </a:r>
            <a:endParaRPr/>
          </a:p>
        </p:txBody>
      </p:sp>
    </p:spTree>
  </p:cSld>
  <p:transition advTm="3000" spd="med">
    <p:fade thruBlk="true"/>
  </p:transition>
  <p:timing>
    <p:tnLst>
      <p:par>
        <p:cTn dur="indefinite" id="10" nodeType="tmRoot" restart="never">
          <p:childTnLst>
            <p:seq>
              <p:cTn dur="indefinite" id="11" nodeType="mainSeq">
                <p:childTnLst>
                  <p:par>
                    <p:cTn fill="hold" id="12">
                      <p:stCondLst>
                        <p:cond delay="indefinite"/>
                      </p:stCondLst>
                      <p:childTnLst>
                        <p:par>
                          <p:cTn fill="hold" id="13">
                            <p:stCondLst>
                              <p:cond delay="0"/>
                            </p:stCondLst>
                            <p:childTnLst>
                              <p:par>
                                <p:cTn fill="hold" id="14" nodeType="afterEffect" presetClass="entr" presetID="10">
                                  <p:stCondLst>
                                    <p:cond delay="0"/>
                                  </p:stCondLst>
                                  <p:childTnLst>
                                    <p:set>
                                      <p:cBhvr>
                                        <p:cTn dur="1" fill="hold" id="15">
                                          <p:stCondLst>
                                            <p:cond delay="0"/>
                                          </p:stCondLst>
                                        </p:cTn>
                                        <p:tgtEl>
                                          <p:spTgt spid="35"/>
                                        </p:tgtEl>
                                        <p:attrNameLst>
                                          <p:attrName>style.visibility</p:attrName>
                                        </p:attrNameLst>
                                      </p:cBhvr>
                                      <p:to>
                                        <p:strVal val="visible"/>
                                      </p:to>
                                    </p:set>
                                    <p:animEffect filter="fade" transition="in">
                                      <p:cBhvr additive="repl">
                                        <p:cTn dur="1000" fill="freeze" id="16"/>
                                        <p:tgtEl>
                                          <p:spTgt spid="35"/>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23" presetSubtype="16">
                                  <p:stCondLst>
                                    <p:cond delay="0"/>
                                  </p:stCondLst>
                                  <p:childTnLst>
                                    <p:set>
                                      <p:cBhvr>
                                        <p:cTn dur="1" fill="hold" id="20">
                                          <p:stCondLst>
                                            <p:cond delay="0"/>
                                          </p:stCondLst>
                                        </p:cTn>
                                        <p:tgtEl>
                                          <p:spTgt spid="36"/>
                                        </p:tgtEl>
                                        <p:attrNameLst>
                                          <p:attrName>style.visibility</p:attrName>
                                        </p:attrNameLst>
                                      </p:cBhvr>
                                      <p:to>
                                        <p:strVal val="visible"/>
                                      </p:to>
                                    </p:set>
                                    <p:anim calcmode="lin" valueType="str">
                                      <p:cBhvr additive="repl">
                                        <p:cTn dur="2000" fill="hold" id="21"/>
                                        <p:tgtEl>
                                          <p:spTgt spid="36"/>
                                        </p:tgtEl>
                                      </p:cBhvr>
                                      <p:tavLst>
                                        <p:tav tm="100000">
                                          <p:val>
                                            <p:strVal val="width"/>
                                          </p:val>
                                        </p:tav>
                                      </p:tavLst>
                                    </p:anim>
                                    <p:anim calcmode="lin" valueType="str">
                                      <p:cBhvr additive="repl">
                                        <p:cTn dur="2000" fill="hold" id="22"/>
                                        <p:tgtEl>
                                          <p:spTgt spid="36"/>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 name="CustomShape 1"/>
          <p:cNvSpPr/>
          <p:nvPr/>
        </p:nvSpPr>
        <p:spPr>
          <a:xfrm>
            <a:off x="1905120" y="1371600"/>
            <a:ext cx="2590200" cy="2437560"/>
          </a:xfrm>
          <a:prstGeom prst="ellipse">
            <a:avLst/>
          </a:prstGeom>
          <a:ln w="76320">
            <a:solidFill>
              <a:srgbClr val="00ff00"/>
            </a:solidFill>
            <a:round/>
          </a:ln>
        </p:spPr>
        <p:txBody>
          <a:bodyPr bIns="45000" lIns="90000" rIns="90000" tIns="45000"/>
          <a:p>
            <a:endParaRPr/>
          </a:p>
          <a:p>
            <a:endParaRPr/>
          </a:p>
          <a:p>
            <a:pPr algn="ctr">
              <a:lnSpc>
                <a:spcPct val="100000"/>
              </a:lnSpc>
            </a:pPr>
            <a:r>
              <a:rPr b="1" lang="en-US" sz="2400">
                <a:solidFill>
                  <a:srgbClr val="2cff2c"/>
                </a:solidFill>
                <a:latin typeface="Times New Roman"/>
              </a:rPr>
              <a:t>Housing</a:t>
            </a:r>
            <a:endParaRPr/>
          </a:p>
        </p:txBody>
      </p:sp>
      <p:sp>
        <p:nvSpPr>
          <p:cNvPr id="93" name="CustomShape 2"/>
          <p:cNvSpPr/>
          <p:nvPr/>
        </p:nvSpPr>
        <p:spPr>
          <a:xfrm>
            <a:off x="4648320" y="1447920"/>
            <a:ext cx="2590200" cy="2437560"/>
          </a:xfrm>
          <a:prstGeom prst="ellipse">
            <a:avLst/>
          </a:prstGeom>
          <a:ln w="76320">
            <a:solidFill>
              <a:srgbClr val="7030a0"/>
            </a:solidFill>
            <a:round/>
          </a:ln>
        </p:spPr>
        <p:txBody>
          <a:bodyPr bIns="45000" lIns="90000" rIns="90000" tIns="45000"/>
          <a:p>
            <a:endParaRPr/>
          </a:p>
          <a:p>
            <a:endParaRPr/>
          </a:p>
          <a:p>
            <a:pPr algn="ctr">
              <a:lnSpc>
                <a:spcPct val="100000"/>
              </a:lnSpc>
            </a:pPr>
            <a:r>
              <a:rPr b="1" lang="en-US" sz="2000">
                <a:solidFill>
                  <a:srgbClr val="ffffff"/>
                </a:solidFill>
                <a:latin typeface="Times New Roman"/>
              </a:rPr>
              <a:t>Infrastructure</a:t>
            </a:r>
            <a:endParaRPr/>
          </a:p>
        </p:txBody>
      </p:sp>
      <p:sp>
        <p:nvSpPr>
          <p:cNvPr id="94" name="CustomShape 3"/>
          <p:cNvSpPr/>
          <p:nvPr/>
        </p:nvSpPr>
        <p:spPr>
          <a:xfrm>
            <a:off x="4343400" y="2666880"/>
            <a:ext cx="2590200" cy="2437560"/>
          </a:xfrm>
          <a:prstGeom prst="ellipse">
            <a:avLst/>
          </a:prstGeom>
          <a:ln w="76320">
            <a:solidFill>
              <a:srgbClr val="00b0f0"/>
            </a:solidFill>
            <a:round/>
          </a:ln>
        </p:spPr>
        <p:txBody>
          <a:bodyPr bIns="45000" lIns="90000" rIns="90000" tIns="45000"/>
          <a:p>
            <a:endParaRPr/>
          </a:p>
          <a:p>
            <a:endParaRPr/>
          </a:p>
          <a:p>
            <a:pPr algn="ctr">
              <a:lnSpc>
                <a:spcPct val="100000"/>
              </a:lnSpc>
            </a:pPr>
            <a:r>
              <a:rPr b="1" lang="en-US" sz="2400">
                <a:solidFill>
                  <a:srgbClr val="5cadff"/>
                </a:solidFill>
                <a:latin typeface="Times New Roman"/>
              </a:rPr>
              <a:t>Water</a:t>
            </a:r>
            <a:endParaRPr/>
          </a:p>
        </p:txBody>
      </p:sp>
      <p:sp>
        <p:nvSpPr>
          <p:cNvPr id="95" name="CustomShape 4"/>
          <p:cNvSpPr/>
          <p:nvPr/>
        </p:nvSpPr>
        <p:spPr>
          <a:xfrm>
            <a:off x="2819520" y="3276720"/>
            <a:ext cx="2590200" cy="2437560"/>
          </a:xfrm>
          <a:prstGeom prst="ellipse">
            <a:avLst/>
          </a:prstGeom>
          <a:ln w="76320">
            <a:solidFill>
              <a:srgbClr val="ffff00"/>
            </a:solidFill>
            <a:round/>
          </a:ln>
        </p:spPr>
        <p:txBody>
          <a:bodyPr bIns="45000" lIns="90000" rIns="90000" tIns="45000"/>
          <a:p>
            <a:endParaRPr/>
          </a:p>
          <a:p>
            <a:endParaRPr/>
          </a:p>
          <a:p>
            <a:pPr algn="ctr">
              <a:lnSpc>
                <a:spcPct val="100000"/>
              </a:lnSpc>
            </a:pPr>
            <a:r>
              <a:rPr b="1" lang="en-US" sz="2400">
                <a:solidFill>
                  <a:srgbClr val="ffff00"/>
                </a:solidFill>
                <a:latin typeface="Times New Roman"/>
              </a:rPr>
              <a:t>Tourism</a:t>
            </a:r>
            <a:endParaRPr/>
          </a:p>
          <a:p>
            <a:pPr algn="ctr">
              <a:lnSpc>
                <a:spcPct val="100000"/>
              </a:lnSpc>
            </a:pPr>
            <a:r>
              <a:rPr b="1" lang="en-US" sz="2400">
                <a:solidFill>
                  <a:srgbClr val="ffff00"/>
                </a:solidFill>
                <a:latin typeface="Times New Roman"/>
              </a:rPr>
              <a:t>Impact</a:t>
            </a:r>
            <a:endParaRPr/>
          </a:p>
        </p:txBody>
      </p:sp>
      <p:sp>
        <p:nvSpPr>
          <p:cNvPr id="96" name="CustomShape 5"/>
          <p:cNvSpPr/>
          <p:nvPr/>
        </p:nvSpPr>
        <p:spPr>
          <a:xfrm>
            <a:off x="1828800" y="2286000"/>
            <a:ext cx="2590200" cy="2437560"/>
          </a:xfrm>
          <a:prstGeom prst="ellipse">
            <a:avLst/>
          </a:prstGeom>
          <a:ln w="76320">
            <a:solidFill>
              <a:srgbClr val="ff0000"/>
            </a:solidFill>
            <a:round/>
          </a:ln>
        </p:spPr>
        <p:txBody>
          <a:bodyPr bIns="45000" lIns="90000" rIns="90000" tIns="45000"/>
          <a:p>
            <a:endParaRPr/>
          </a:p>
          <a:p>
            <a:endParaRPr/>
          </a:p>
          <a:p>
            <a:pPr algn="ctr">
              <a:lnSpc>
                <a:spcPct val="100000"/>
              </a:lnSpc>
            </a:pPr>
            <a:r>
              <a:rPr b="1" lang="en-US" sz="2400">
                <a:solidFill>
                  <a:srgbClr val="ff0000"/>
                </a:solidFill>
                <a:latin typeface="Times New Roman"/>
              </a:rPr>
              <a:t>Jobs</a:t>
            </a:r>
            <a:endParaRPr/>
          </a:p>
        </p:txBody>
      </p:sp>
      <p:sp>
        <p:nvSpPr>
          <p:cNvPr id="97" name="CustomShape 6"/>
          <p:cNvSpPr/>
          <p:nvPr/>
        </p:nvSpPr>
        <p:spPr>
          <a:xfrm>
            <a:off x="3962520" y="1066680"/>
            <a:ext cx="2590200" cy="2437560"/>
          </a:xfrm>
          <a:prstGeom prst="ellipse">
            <a:avLst/>
          </a:prstGeom>
          <a:ln w="76320">
            <a:solidFill>
              <a:srgbClr val="cc3300"/>
            </a:solidFill>
            <a:round/>
          </a:ln>
        </p:spPr>
        <p:txBody>
          <a:bodyPr bIns="45000" lIns="90000" rIns="90000" tIns="45000"/>
          <a:p>
            <a:endParaRPr/>
          </a:p>
          <a:p>
            <a:endParaRPr/>
          </a:p>
          <a:p>
            <a:pPr algn="ctr">
              <a:lnSpc>
                <a:spcPct val="100000"/>
              </a:lnSpc>
            </a:pPr>
            <a:r>
              <a:rPr b="1" lang="en-US" sz="2000">
                <a:solidFill>
                  <a:srgbClr val="cc3300"/>
                </a:solidFill>
                <a:latin typeface="Times New Roman"/>
              </a:rPr>
              <a:t>Transportation</a:t>
            </a:r>
            <a:endParaRPr/>
          </a:p>
        </p:txBody>
      </p:sp>
      <p:sp>
        <p:nvSpPr>
          <p:cNvPr id="98" name="CustomShape 7"/>
          <p:cNvSpPr/>
          <p:nvPr/>
        </p:nvSpPr>
        <p:spPr>
          <a:xfrm>
            <a:off x="3124080" y="762120"/>
            <a:ext cx="2590200" cy="2437560"/>
          </a:xfrm>
          <a:prstGeom prst="ellipse">
            <a:avLst/>
          </a:prstGeom>
          <a:ln w="76320">
            <a:solidFill>
              <a:srgbClr val="007700"/>
            </a:solidFill>
            <a:round/>
          </a:ln>
        </p:spPr>
        <p:txBody>
          <a:bodyPr bIns="45000" lIns="90000" rIns="90000" tIns="45000"/>
          <a:p>
            <a:endParaRPr/>
          </a:p>
          <a:p>
            <a:endParaRPr/>
          </a:p>
          <a:p>
            <a:pPr algn="ctr">
              <a:lnSpc>
                <a:spcPct val="100000"/>
              </a:lnSpc>
            </a:pPr>
            <a:r>
              <a:rPr b="1" lang="en-US" sz="2000">
                <a:solidFill>
                  <a:srgbClr val="ffffff"/>
                </a:solidFill>
                <a:latin typeface="Times New Roman"/>
              </a:rPr>
              <a:t>Population</a:t>
            </a:r>
            <a:endParaRPr/>
          </a:p>
          <a:p>
            <a:pPr algn="ctr">
              <a:lnSpc>
                <a:spcPct val="100000"/>
              </a:lnSpc>
            </a:pPr>
            <a:r>
              <a:rPr b="1" lang="en-US" sz="2000">
                <a:solidFill>
                  <a:srgbClr val="ffffff"/>
                </a:solidFill>
                <a:latin typeface="Times New Roman"/>
              </a:rPr>
              <a:t>Growth</a:t>
            </a:r>
            <a:endParaRPr/>
          </a:p>
        </p:txBody>
      </p:sp>
      <p:sp>
        <p:nvSpPr>
          <p:cNvPr id="99" name="CustomShape 8"/>
          <p:cNvSpPr/>
          <p:nvPr/>
        </p:nvSpPr>
        <p:spPr>
          <a:xfrm>
            <a:off x="0" y="228600"/>
            <a:ext cx="9143280" cy="516600"/>
          </a:xfrm>
          <a:prstGeom prst="rect">
            <a:avLst/>
          </a:prstGeom>
        </p:spPr>
        <p:txBody>
          <a:bodyPr bIns="45000" lIns="90000" rIns="90000" tIns="45000"/>
          <a:p>
            <a:pPr algn="ctr"/>
            <a:r>
              <a:rPr b="1" lang="en-US" sz="2800">
                <a:solidFill>
                  <a:srgbClr val="ffff00"/>
                </a:solidFill>
                <a:latin typeface="Times New Roman"/>
              </a:rPr>
              <a:t>Carrying Capacity Factors Become Interrelated </a:t>
            </a:r>
            <a:endParaRPr/>
          </a:p>
        </p:txBody>
      </p:sp>
    </p:spTree>
  </p:cSld>
  <p:transition advTm="4000" spd="med">
    <p:wipe dir="r"/>
  </p:transition>
  <p:timing>
    <p:tnLst>
      <p:par>
        <p:cTn dur="indefinite" id="196" nodeType="tmRoot" restart="never">
          <p:childTnLst>
            <p:seq>
              <p:cTn id="197" nodeType="mainSeq">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0" name="CustomShape 1"/>
          <p:cNvSpPr/>
          <p:nvPr/>
        </p:nvSpPr>
        <p:spPr>
          <a:xfrm>
            <a:off x="380880" y="0"/>
            <a:ext cx="8228880" cy="6489000"/>
          </a:xfrm>
          <a:prstGeom prst="rect">
            <a:avLst/>
          </a:prstGeom>
        </p:spPr>
        <p:txBody>
          <a:bodyPr bIns="45000" lIns="90000" rIns="90000" tIns="45000"/>
          <a:p>
            <a:r>
              <a:rPr b="1" lang="en-US" sz="2800">
                <a:solidFill>
                  <a:srgbClr val="ffff00"/>
                </a:solidFill>
                <a:latin typeface="Times New Roman"/>
              </a:rPr>
              <a:t>Any attempt at long-range planning  tries to stay within acceptable parameters.</a:t>
            </a:r>
            <a:endParaRPr/>
          </a:p>
          <a:p>
            <a:endParaRPr/>
          </a:p>
          <a:p>
            <a:r>
              <a:rPr b="1" lang="en-US" sz="2800">
                <a:solidFill>
                  <a:srgbClr val="ffff00"/>
                </a:solidFill>
                <a:latin typeface="Times New Roman"/>
              </a:rPr>
              <a:t>Nevertheless, initial  resident population growth estimates for Maui were almost 11% below actual 2010 numbers—and indeed 2010 Maui resident population topped the projected 2015 levels by 3%. Given that growth rate, it’s plausible that by 2030 total de facto population—residents plus visitors could near 280,000. Where will everyone live, work, be schooled, play, etc?</a:t>
            </a:r>
            <a:endParaRPr/>
          </a:p>
          <a:p>
            <a:endParaRPr/>
          </a:p>
          <a:p>
            <a:r>
              <a:rPr b="1" lang="en-US" sz="2800">
                <a:solidFill>
                  <a:srgbClr val="ffff00"/>
                </a:solidFill>
                <a:latin typeface="Times New Roman"/>
              </a:rPr>
              <a:t>And yet, even the original projections did not take into account The Great Recession and effects of spiraling energy costs.</a:t>
            </a:r>
            <a:endParaRPr/>
          </a:p>
        </p:txBody>
      </p:sp>
    </p:spTree>
  </p:cSld>
  <p:transition advTm="12000">
    <p:wipe dir="r"/>
  </p:transition>
  <p:timing>
    <p:tnLst>
      <p:par>
        <p:cTn dur="indefinite" id="198" nodeType="tmRoot" restart="never">
          <p:childTnLst>
            <p:seq>
              <p:cTn dur="indefinite" id="199" nodeType="mainSeq">
                <p:childTnLst>
                  <p:par>
                    <p:cTn fill="hold" id="200">
                      <p:stCondLst>
                        <p:cond delay="indefinite"/>
                      </p:stCondLst>
                      <p:childTnLst>
                        <p:par>
                          <p:cTn fill="hold" id="201">
                            <p:stCondLst>
                              <p:cond delay="0"/>
                            </p:stCondLst>
                            <p:childTnLst>
                              <p:par>
                                <p:cTn fill="hold" id="202" nodeType="afterEffect" presetClass="entr" presetID="9">
                                  <p:stCondLst>
                                    <p:cond delay="0"/>
                                  </p:stCondLst>
                                  <p:childTnLst>
                                    <p:set>
                                      <p:cBhvr>
                                        <p:cTn dur="1" fill="hold" id="203">
                                          <p:stCondLst>
                                            <p:cond delay="0"/>
                                          </p:stCondLst>
                                        </p:cTn>
                                        <p:tgtEl>
                                          <p:spTgt spid="100">
                                            <p:txEl>
                                              <p:pRg end="80" st="0"/>
                                            </p:txEl>
                                          </p:spTgt>
                                        </p:tgtEl>
                                        <p:attrNameLst>
                                          <p:attrName>style.visibility</p:attrName>
                                        </p:attrNameLst>
                                      </p:cBhvr>
                                      <p:to>
                                        <p:strVal val="visible"/>
                                      </p:to>
                                    </p:set>
                                    <p:animEffect filter="dissolve" transition="in">
                                      <p:cBhvr additive="repl">
                                        <p:cTn dur="2000" fill="freeze" id="204"/>
                                        <p:tgtEl>
                                          <p:spTgt spid="100">
                                            <p:txEl>
                                              <p:pRg end="80" st="0"/>
                                            </p:txEl>
                                          </p:spTgt>
                                        </p:tgtEl>
                                      </p:cBhvr>
                                    </p:animEffect>
                                  </p:childTnLst>
                                </p:cTn>
                              </p:par>
                            </p:childTnLst>
                          </p:cTn>
                        </p:par>
                        <p:par>
                          <p:cTn fill="hold" id="205">
                            <p:stCondLst>
                              <p:cond delay="2000"/>
                            </p:stCondLst>
                            <p:childTnLst>
                              <p:par>
                                <p:cTn fill="hold" id="206" nodeType="afterEffect" presetClass="entr" presetID="9">
                                  <p:stCondLst>
                                    <p:cond delay="0"/>
                                  </p:stCondLst>
                                  <p:childTnLst>
                                    <p:set>
                                      <p:cBhvr>
                                        <p:cTn dur="1" fill="hold" id="207">
                                          <p:stCondLst>
                                            <p:cond delay="0"/>
                                          </p:stCondLst>
                                        </p:cTn>
                                        <p:tgtEl>
                                          <p:spTgt spid="100">
                                            <p:txEl>
                                              <p:pRg end="576" st="576"/>
                                            </p:txEl>
                                          </p:spTgt>
                                        </p:tgtEl>
                                        <p:attrNameLst>
                                          <p:attrName>style.visibility</p:attrName>
                                        </p:attrNameLst>
                                      </p:cBhvr>
                                      <p:to>
                                        <p:strVal val="visible"/>
                                      </p:to>
                                    </p:set>
                                    <p:animEffect filter="dissolve" transition="in">
                                      <p:cBhvr additive="repl">
                                        <p:cTn dur="1000" fill="freeze" id="208"/>
                                        <p:tgtEl>
                                          <p:spTgt spid="100">
                                            <p:txEl>
                                              <p:pRg end="576" st="576"/>
                                            </p:txEl>
                                          </p:spTgt>
                                        </p:tgtEl>
                                      </p:cBhvr>
                                    </p:animEffect>
                                  </p:childTnLst>
                                </p:cTn>
                              </p:par>
                            </p:childTnLst>
                          </p:cTn>
                        </p:par>
                        <p:par>
                          <p:cTn fill="hold" id="209">
                            <p:stCondLst>
                              <p:cond delay="3000"/>
                            </p:stCondLst>
                            <p:childTnLst>
                              <p:par>
                                <p:cTn fill="hold" id="210" nodeType="afterEffect" presetClass="entr" presetID="9">
                                  <p:stCondLst>
                                    <p:cond delay="0"/>
                                  </p:stCondLst>
                                  <p:childTnLst>
                                    <p:set>
                                      <p:cBhvr>
                                        <p:cTn dur="1" fill="hold" id="211">
                                          <p:stCondLst>
                                            <p:cond delay="0"/>
                                          </p:stCondLst>
                                        </p:cTn>
                                        <p:tgtEl>
                                          <p:spTgt spid="100">
                                            <p:txEl>
                                              <p:pRg end="576" st="576"/>
                                            </p:txEl>
                                          </p:spTgt>
                                        </p:tgtEl>
                                        <p:attrNameLst>
                                          <p:attrName>style.visibility</p:attrName>
                                        </p:attrNameLst>
                                      </p:cBhvr>
                                      <p:to>
                                        <p:strVal val="visible"/>
                                      </p:to>
                                    </p:set>
                                    <p:animEffect filter="dissolve" transition="in">
                                      <p:cBhvr additive="repl">
                                        <p:cTn dur="1000" fill="freeze" id="212"/>
                                        <p:tgtEl>
                                          <p:spTgt spid="100">
                                            <p:txEl>
                                              <p:pRg end="576" st="576"/>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CustomShape 1"/>
          <p:cNvSpPr/>
          <p:nvPr/>
        </p:nvSpPr>
        <p:spPr>
          <a:xfrm>
            <a:off x="0" y="762120"/>
            <a:ext cx="9143280" cy="882000"/>
          </a:xfrm>
          <a:prstGeom prst="rect">
            <a:avLst/>
          </a:prstGeom>
        </p:spPr>
        <p:txBody>
          <a:bodyPr bIns="45000" lIns="90000" rIns="90000" tIns="45000"/>
          <a:p>
            <a:pPr algn="ctr"/>
            <a:r>
              <a:rPr b="1" lang="en-US" sz="2600">
                <a:solidFill>
                  <a:srgbClr val="ffff00"/>
                </a:solidFill>
                <a:latin typeface="Times New Roman"/>
              </a:rPr>
              <a:t>Actual Versus Projected 2010 Maui County Resident Population</a:t>
            </a:r>
            <a:endParaRPr/>
          </a:p>
        </p:txBody>
      </p:sp>
    </p:spTree>
  </p:cSld>
  <p:transition advTm="9000">
    <p:wipe dir="r"/>
  </p:transition>
  <p:timing>
    <p:tnLst>
      <p:par>
        <p:cTn dur="indefinite" id="213" nodeType="tmRoot" restart="never">
          <p:childTnLst>
            <p:seq>
              <p:cTn dur="indefinite" id="214" nodeType="mainSeq">
                <p:childTnLst>
                  <p:par>
                    <p:cTn fill="hold" id="215">
                      <p:stCondLst>
                        <p:cond delay="indefinite"/>
                      </p:stCondLst>
                      <p:childTnLst>
                        <p:par>
                          <p:cTn fill="hold" id="216">
                            <p:stCondLst>
                              <p:cond delay="0"/>
                            </p:stCondLst>
                            <p:childTnLst>
                              <p:par>
                                <p:cTn fill="hold" id="217" nodeType="afterEffect" presetClass="entr" presetID="1">
                                  <p:stCondLst>
                                    <p:cond delay="0"/>
                                  </p:stCondLst>
                                  <p:childTnLst>
                                    <p:set>
                                      <p:cBhvr>
                                        <p:cTn dur="1" fill="hold" id="218">
                                          <p:stCondLst>
                                            <p:cond delay="0"/>
                                          </p:stCondLst>
                                        </p:cTn>
                                        <p:attrNameLst>
                                          <p:attrName>style.visibility</p:attrName>
                                        </p:attrNameLst>
                                      </p:cBhvr>
                                      <p:to>
                                        <p:strVal val="visible"/>
                                      </p:to>
                                    </p:set>
                                  </p:childTnLst>
                                </p:cTn>
                              </p:par>
                            </p:childTnLst>
                          </p:cTn>
                        </p:par>
                        <p:par>
                          <p:cTn fill="hold" id="219">
                            <p:stCondLst>
                              <p:cond delay="0"/>
                            </p:stCondLst>
                            <p:childTnLst>
                              <p:par>
                                <p:cTn fill="hold" id="220" nodeType="afterEffect" presetClass="entr" presetID="1">
                                  <p:stCondLst>
                                    <p:cond delay="0"/>
                                  </p:stCondLst>
                                  <p:childTnLst>
                                    <p:set>
                                      <p:cBhvr>
                                        <p:cTn dur="1" fill="hold" id="221">
                                          <p:stCondLst>
                                            <p:cond delay="0"/>
                                          </p:stCondLst>
                                        </p:cTn>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2" name="CustomShape 1"/>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De Facto Population 1980 - 2030 </a:t>
            </a:r>
            <a:endParaRPr/>
          </a:p>
        </p:txBody>
      </p:sp>
      <p:sp>
        <p:nvSpPr>
          <p:cNvPr id="103" name="CustomShape 2"/>
          <p:cNvSpPr/>
          <p:nvPr/>
        </p:nvSpPr>
        <p:spPr>
          <a:xfrm>
            <a:off x="0" y="800280"/>
            <a:ext cx="9143280" cy="455760"/>
          </a:xfrm>
          <a:prstGeom prst="rect">
            <a:avLst/>
          </a:prstGeom>
        </p:spPr>
        <p:txBody>
          <a:bodyPr bIns="45000" lIns="90000" rIns="90000" tIns="45000"/>
          <a:p>
            <a:pPr algn="ctr"/>
            <a:r>
              <a:rPr b="1" lang="en-US" sz="2400">
                <a:solidFill>
                  <a:srgbClr val="ffe701"/>
                </a:solidFill>
                <a:latin typeface="Times New Roman"/>
              </a:rPr>
              <a:t>Projected 2030 Visitor Population Will Be 36% Above 2010 </a:t>
            </a:r>
            <a:endParaRPr/>
          </a:p>
        </p:txBody>
      </p:sp>
      <p:sp>
        <p:nvSpPr>
          <p:cNvPr id="104" name="CustomShape 3"/>
          <p:cNvSpPr/>
          <p:nvPr/>
        </p:nvSpPr>
        <p:spPr>
          <a:xfrm>
            <a:off x="1535760" y="1981080"/>
            <a:ext cx="2141640" cy="638640"/>
          </a:xfrm>
          <a:prstGeom prst="rect">
            <a:avLst/>
          </a:prstGeom>
        </p:spPr>
        <p:txBody>
          <a:bodyPr bIns="45000" lIns="90000" rIns="90000" tIns="45000" wrap="none"/>
          <a:p>
            <a:r>
              <a:rPr b="1" lang="en-US">
                <a:solidFill>
                  <a:srgbClr val="2cff2c"/>
                </a:solidFill>
                <a:latin typeface="Times New Roman"/>
              </a:rPr>
              <a:t>Resident population</a:t>
            </a:r>
            <a:endParaRPr/>
          </a:p>
          <a:p>
            <a:r>
              <a:rPr b="1" lang="en-US">
                <a:solidFill>
                  <a:srgbClr val="ffff00"/>
                </a:solidFill>
                <a:latin typeface="Times New Roman"/>
              </a:rPr>
              <a:t>Visitor population</a:t>
            </a:r>
            <a:endParaRPr/>
          </a:p>
        </p:txBody>
      </p:sp>
    </p:spTree>
  </p:cSld>
  <p:transition advTm="9000" spd="med">
    <p:wipe dir="r"/>
  </p:transition>
  <p:timing>
    <p:tnLst>
      <p:par>
        <p:cTn dur="indefinite" id="222" nodeType="tmRoot" restart="never">
          <p:childTnLst>
            <p:seq>
              <p:cTn id="223" nodeType="mainSeq">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 name="CustomShape 1"/>
          <p:cNvSpPr/>
          <p:nvPr/>
        </p:nvSpPr>
        <p:spPr>
          <a:xfrm>
            <a:off x="0" y="5029200"/>
            <a:ext cx="3199680" cy="630000"/>
          </a:xfrm>
          <a:prstGeom prst="rect">
            <a:avLst/>
          </a:prstGeom>
        </p:spPr>
        <p:txBody>
          <a:bodyPr bIns="45000" lIns="90000" rIns="90000" tIns="45000"/>
          <a:p>
            <a:r>
              <a:rPr b="1" lang="en-US" sz="1200">
                <a:solidFill>
                  <a:srgbClr val="ffe701"/>
                </a:solidFill>
                <a:latin typeface="Times New Roman"/>
              </a:rPr>
              <a:t>DBEDT 2030 Series July 2005</a:t>
            </a:r>
            <a:endParaRPr/>
          </a:p>
          <a:p>
            <a:r>
              <a:rPr b="1" lang="en-US" sz="1600">
                <a:solidFill>
                  <a:srgbClr val="ffffff"/>
                </a:solidFill>
                <a:latin typeface="Times New Roman"/>
              </a:rPr>
              <a:t> </a:t>
            </a:r>
            <a:endParaRPr/>
          </a:p>
        </p:txBody>
      </p:sp>
      <p:sp>
        <p:nvSpPr>
          <p:cNvPr id="106" name="CustomShape 2"/>
          <p:cNvSpPr/>
          <p:nvPr/>
        </p:nvSpPr>
        <p:spPr>
          <a:xfrm>
            <a:off x="4345200" y="5029200"/>
            <a:ext cx="433440" cy="272520"/>
          </a:xfrm>
          <a:prstGeom prst="rect">
            <a:avLst/>
          </a:prstGeom>
        </p:spPr>
        <p:txBody>
          <a:bodyPr bIns="45000" lIns="90000" rIns="90000" tIns="45000" wrap="none"/>
          <a:p>
            <a:pPr algn="ctr"/>
            <a:r>
              <a:rPr b="1" lang="en-US" sz="1200">
                <a:solidFill>
                  <a:srgbClr val="ffe701"/>
                </a:solidFill>
                <a:latin typeface="Times New Roman"/>
              </a:rPr>
              <a:t>Age</a:t>
            </a:r>
            <a:endParaRPr/>
          </a:p>
        </p:txBody>
      </p:sp>
      <p:sp>
        <p:nvSpPr>
          <p:cNvPr id="107" name="CustomShape 3"/>
          <p:cNvSpPr/>
          <p:nvPr/>
        </p:nvSpPr>
        <p:spPr>
          <a:xfrm>
            <a:off x="306360" y="4451400"/>
            <a:ext cx="1352160" cy="272520"/>
          </a:xfrm>
          <a:prstGeom prst="rect">
            <a:avLst/>
          </a:prstGeom>
        </p:spPr>
        <p:txBody>
          <a:bodyPr bIns="45000" lIns="90000" rIns="90000" tIns="45000" wrap="none"/>
          <a:p>
            <a:pPr algn="ctr"/>
            <a:r>
              <a:rPr b="1" lang="en-US" sz="1200">
                <a:solidFill>
                  <a:srgbClr val="ffe701"/>
                </a:solidFill>
                <a:latin typeface="Times New Roman"/>
              </a:rPr>
              <a:t>Number of People</a:t>
            </a:r>
            <a:endParaRPr/>
          </a:p>
        </p:txBody>
      </p:sp>
      <p:sp>
        <p:nvSpPr>
          <p:cNvPr id="108" name="CustomShape 4"/>
          <p:cNvSpPr/>
          <p:nvPr/>
        </p:nvSpPr>
        <p:spPr>
          <a:xfrm>
            <a:off x="0" y="0"/>
            <a:ext cx="9143280" cy="638640"/>
          </a:xfrm>
          <a:prstGeom prst="rect">
            <a:avLst/>
          </a:prstGeom>
          <a:solidFill>
            <a:srgbClr val="000080"/>
          </a:solidFill>
        </p:spPr>
        <p:txBody>
          <a:bodyPr bIns="45000" lIns="90000" rIns="90000" tIns="45000"/>
          <a:p>
            <a:pPr algn="ctr"/>
            <a:r>
              <a:rPr b="1" lang="en-US" sz="3600">
                <a:solidFill>
                  <a:srgbClr val="ffe701"/>
                </a:solidFill>
                <a:latin typeface="Times New Roman"/>
              </a:rPr>
              <a:t>Maui County Population Forecast By Age </a:t>
            </a:r>
            <a:endParaRPr/>
          </a:p>
        </p:txBody>
      </p:sp>
      <p:sp>
        <p:nvSpPr>
          <p:cNvPr id="109" name="CustomShape 5"/>
          <p:cNvSpPr/>
          <p:nvPr/>
        </p:nvSpPr>
        <p:spPr>
          <a:xfrm>
            <a:off x="0" y="5375160"/>
            <a:ext cx="11680200" cy="1187280"/>
          </a:xfrm>
          <a:prstGeom prst="rect">
            <a:avLst/>
          </a:prstGeom>
        </p:spPr>
        <p:txBody>
          <a:bodyPr bIns="45000" lIns="90000" rIns="90000" tIns="45000"/>
          <a:p>
            <a:r>
              <a:rPr b="1" lang="en-US" sz="2400">
                <a:solidFill>
                  <a:srgbClr val="ffe701"/>
                </a:solidFill>
                <a:latin typeface="Times New Roman"/>
              </a:rPr>
              <a:t>By 2020—only nine years away—the percentage of Maui’s </a:t>
            </a:r>
            <a:endParaRPr/>
          </a:p>
          <a:p>
            <a:r>
              <a:rPr b="1" lang="en-US" sz="2400">
                <a:solidFill>
                  <a:srgbClr val="ffe701"/>
                </a:solidFill>
                <a:latin typeface="Times New Roman"/>
              </a:rPr>
              <a:t>population aged 60 and up will have increased over 55% while the </a:t>
            </a:r>
            <a:endParaRPr/>
          </a:p>
          <a:p>
            <a:r>
              <a:rPr b="1" lang="en-US" sz="2400">
                <a:solidFill>
                  <a:srgbClr val="ffe701"/>
                </a:solidFill>
                <a:latin typeface="Times New Roman"/>
              </a:rPr>
              <a:t>estimated population below the age of 15 will rise only slightly.</a:t>
            </a:r>
            <a:endParaRPr/>
          </a:p>
        </p:txBody>
      </p:sp>
    </p:spTree>
  </p:cSld>
  <p:transition advTm="16000" spd="med">
    <p:wipe dir="r"/>
  </p:transition>
  <p:timing>
    <p:tnLst>
      <p:par>
        <p:cTn dur="indefinite" id="224" nodeType="tmRoot" restart="never">
          <p:childTnLst>
            <p:seq>
              <p:cTn dur="indefinite" id="225" nodeType="mainSeq">
                <p:childTnLst>
                  <p:par>
                    <p:cTn fill="hold" id="226">
                      <p:stCondLst>
                        <p:cond delay="indefinite"/>
                      </p:stCondLst>
                      <p:childTnLst>
                        <p:par>
                          <p:cTn fill="hold" id="227">
                            <p:stCondLst>
                              <p:cond delay="0"/>
                            </p:stCondLst>
                            <p:childTnLst>
                              <p:par>
                                <p:cTn fill="hold" id="228" nodeType="afterEffect" presetClass="entr" presetID="1">
                                  <p:stCondLst>
                                    <p:cond delay="2000"/>
                                  </p:stCondLst>
                                  <p:childTnLst>
                                    <p:set>
                                      <p:cBhvr>
                                        <p:cTn dur="1" fill="hold" id="229">
                                          <p:stCondLst>
                                            <p:cond delay="497"/>
                                          </p:stCondLst>
                                        </p:cTn>
                                        <p:attrNameLst>
                                          <p:attrName>style.visibility</p:attrName>
                                        </p:attrNameLst>
                                      </p:cBhvr>
                                      <p:to>
                                        <p:strVal val="visible"/>
                                      </p:to>
                                    </p:set>
                                  </p:childTnLst>
                                </p:cTn>
                              </p:par>
                            </p:childTnLst>
                          </p:cTn>
                        </p:par>
                        <p:par>
                          <p:cTn fill="hold" id="230">
                            <p:stCondLst>
                              <p:cond delay="2500"/>
                            </p:stCondLst>
                            <p:childTnLst>
                              <p:par>
                                <p:cTn fill="hold" id="231" nodeType="afterEffect" presetClass="entr" presetID="1">
                                  <p:stCondLst>
                                    <p:cond delay="2000"/>
                                  </p:stCondLst>
                                  <p:childTnLst>
                                    <p:set>
                                      <p:cBhvr>
                                        <p:cTn dur="1" fill="hold" id="232">
                                          <p:stCondLst>
                                            <p:cond delay="497"/>
                                          </p:stCondLst>
                                        </p:cTn>
                                        <p:attrNameLst>
                                          <p:attrName>style.visibility</p:attrName>
                                        </p:attrNameLst>
                                      </p:cBhvr>
                                      <p:to>
                                        <p:strVal val="visible"/>
                                      </p:to>
                                    </p:set>
                                  </p:childTnLst>
                                </p:cTn>
                              </p:par>
                            </p:childTnLst>
                          </p:cTn>
                        </p:par>
                        <p:par>
                          <p:cTn fill="hold" id="233">
                            <p:stCondLst>
                              <p:cond delay="5000"/>
                            </p:stCondLst>
                            <p:childTnLst>
                              <p:par>
                                <p:cTn fill="hold" id="234" nodeType="afterEffect" presetClass="entr" presetID="1">
                                  <p:stCondLst>
                                    <p:cond delay="2000"/>
                                  </p:stCondLst>
                                  <p:childTnLst>
                                    <p:set>
                                      <p:cBhvr>
                                        <p:cTn dur="1" fill="hold" id="235">
                                          <p:stCondLst>
                                            <p:cond delay="497"/>
                                          </p:stCondLst>
                                        </p:cTn>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0" name="CustomShape 1"/>
          <p:cNvSpPr/>
          <p:nvPr/>
        </p:nvSpPr>
        <p:spPr>
          <a:xfrm>
            <a:off x="0" y="152280"/>
            <a:ext cx="9143280" cy="1065240"/>
          </a:xfrm>
          <a:prstGeom prst="rect">
            <a:avLst/>
          </a:prstGeom>
        </p:spPr>
        <p:txBody>
          <a:bodyPr bIns="45000" lIns="90000" rIns="90000" tIns="45000"/>
          <a:p>
            <a:pPr algn="ctr"/>
            <a:r>
              <a:rPr b="1" lang="en-US" sz="3600">
                <a:solidFill>
                  <a:srgbClr val="ffe701"/>
                </a:solidFill>
                <a:latin typeface="Times New Roman"/>
              </a:rPr>
              <a:t>Housing &amp; Land Development </a:t>
            </a:r>
            <a:endParaRPr/>
          </a:p>
          <a:p>
            <a:pPr algn="ctr"/>
            <a:r>
              <a:rPr b="1" lang="en-US" sz="2800">
                <a:solidFill>
                  <a:srgbClr val="ffe701"/>
                </a:solidFill>
                <a:latin typeface="Times New Roman"/>
              </a:rPr>
              <a:t>Both Crisis &amp; Dilemma</a:t>
            </a:r>
            <a:endParaRPr/>
          </a:p>
        </p:txBody>
      </p:sp>
      <p:pic>
        <p:nvPicPr>
          <p:cNvPr descr="" id="111" name="Picture 1"/>
          <p:cNvPicPr/>
          <p:nvPr/>
        </p:nvPicPr>
        <p:blipFill>
          <a:blip r:embed="rId1"/>
          <a:stretch>
            <a:fillRect/>
          </a:stretch>
        </p:blipFill>
        <p:spPr>
          <a:xfrm>
            <a:off x="1905120" y="1371600"/>
            <a:ext cx="5381640" cy="3504600"/>
          </a:xfrm>
          <a:prstGeom prst="rect">
            <a:avLst/>
          </a:prstGeom>
        </p:spPr>
      </p:pic>
      <p:sp>
        <p:nvSpPr>
          <p:cNvPr id="112" name="CustomShape 2"/>
          <p:cNvSpPr/>
          <p:nvPr/>
        </p:nvSpPr>
        <p:spPr>
          <a:xfrm>
            <a:off x="34560" y="5105520"/>
            <a:ext cx="8474040" cy="1187280"/>
          </a:xfrm>
          <a:prstGeom prst="rect">
            <a:avLst/>
          </a:prstGeom>
        </p:spPr>
        <p:txBody>
          <a:bodyPr bIns="45000" lIns="90000" rIns="90000" tIns="45000" wrap="none"/>
          <a:p>
            <a:r>
              <a:rPr b="1" lang="en-US" sz="2400">
                <a:solidFill>
                  <a:srgbClr val="ffff00"/>
                </a:solidFill>
                <a:latin typeface="Times New Roman"/>
              </a:rPr>
              <a:t>Where will everyone live, what mix will there be between single </a:t>
            </a:r>
            <a:endParaRPr/>
          </a:p>
          <a:p>
            <a:r>
              <a:rPr b="1" lang="en-US" sz="2400">
                <a:solidFill>
                  <a:srgbClr val="ffff00"/>
                </a:solidFill>
                <a:latin typeface="Times New Roman"/>
              </a:rPr>
              <a:t>and multi-family homes and how much affordable versus </a:t>
            </a:r>
            <a:endParaRPr/>
          </a:p>
          <a:p>
            <a:r>
              <a:rPr b="1" lang="en-US" sz="2400">
                <a:solidFill>
                  <a:srgbClr val="ffff00"/>
                </a:solidFill>
                <a:latin typeface="Times New Roman"/>
              </a:rPr>
              <a:t>luxury housing will be built?</a:t>
            </a:r>
            <a:endParaRPr/>
          </a:p>
        </p:txBody>
      </p:sp>
    </p:spTree>
  </p:cSld>
  <p:transition advTm="10000" spd="med">
    <p:wipe dir="r"/>
  </p:transition>
  <p:timing>
    <p:tnLst>
      <p:par>
        <p:cTn dur="indefinite" id="236" nodeType="tmRoot" restart="never">
          <p:childTnLst>
            <p:seq>
              <p:cTn dur="indefinite" id="237" nodeType="mainSeq">
                <p:childTnLst>
                  <p:par>
                    <p:cTn fill="hold" id="238">
                      <p:stCondLst>
                        <p:cond delay="indefinite"/>
                      </p:stCondLst>
                      <p:childTnLst>
                        <p:par>
                          <p:cTn fill="hold" id="239">
                            <p:stCondLst>
                              <p:cond delay="0"/>
                            </p:stCondLst>
                            <p:childTnLst>
                              <p:par>
                                <p:cTn fill="hold" id="240" nodeType="afterEffect" presetClass="entr" presetID="9">
                                  <p:stCondLst>
                                    <p:cond delay="0"/>
                                  </p:stCondLst>
                                  <p:childTnLst>
                                    <p:set>
                                      <p:cBhvr>
                                        <p:cTn dur="1" fill="hold" id="241">
                                          <p:stCondLst>
                                            <p:cond delay="0"/>
                                          </p:stCondLst>
                                        </p:cTn>
                                        <p:tgtEl>
                                          <p:spTgt spid="112"/>
                                        </p:tgtEl>
                                        <p:attrNameLst>
                                          <p:attrName>style.visibility</p:attrName>
                                        </p:attrNameLst>
                                      </p:cBhvr>
                                      <p:to>
                                        <p:strVal val="visible"/>
                                      </p:to>
                                    </p:set>
                                    <p:animEffect filter="dissolve" transition="in">
                                      <p:cBhvr additive="repl">
                                        <p:cTn dur="2000" fill="freeze" id="242"/>
                                        <p:tgtEl>
                                          <p:spTgt spid="1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3" name="CustomShape 1"/>
          <p:cNvSpPr/>
          <p:nvPr/>
        </p:nvSpPr>
        <p:spPr>
          <a:xfrm>
            <a:off x="0" y="5029200"/>
            <a:ext cx="9143280" cy="1553040"/>
          </a:xfrm>
          <a:prstGeom prst="rect">
            <a:avLst/>
          </a:prstGeom>
        </p:spPr>
        <p:txBody>
          <a:bodyPr bIns="45000" lIns="90000" rIns="90000" tIns="45000"/>
          <a:p>
            <a:r>
              <a:rPr b="1" lang="en-US" sz="2400">
                <a:solidFill>
                  <a:srgbClr val="ffe701"/>
                </a:solidFill>
                <a:latin typeface="Times New Roman"/>
              </a:rPr>
              <a:t>From 2000 through 2007—pre-Great Recession—the average sales price of a single family house rose 130% while over the same period</a:t>
            </a:r>
            <a:endParaRPr/>
          </a:p>
          <a:p>
            <a:r>
              <a:rPr b="1" lang="en-US" sz="2400">
                <a:solidFill>
                  <a:srgbClr val="ffe701"/>
                </a:solidFill>
                <a:latin typeface="Times New Roman"/>
              </a:rPr>
              <a:t>average sales price of a condominium increased 240% and</a:t>
            </a:r>
            <a:endParaRPr/>
          </a:p>
          <a:p>
            <a:r>
              <a:rPr b="1" lang="en-US" sz="2400">
                <a:solidFill>
                  <a:srgbClr val="ffe701"/>
                </a:solidFill>
                <a:latin typeface="Times New Roman"/>
              </a:rPr>
              <a:t>average sales price of an “affordable home” went up 36%.</a:t>
            </a:r>
            <a:endParaRPr/>
          </a:p>
        </p:txBody>
      </p:sp>
    </p:spTree>
  </p:cSld>
  <p:transition advTm="9000">
    <p:wipe dir="r"/>
  </p:transition>
  <p:timing>
    <p:tnLst>
      <p:par>
        <p:cTn dur="indefinite" id="243" nodeType="tmRoot" restart="never">
          <p:childTnLst>
            <p:seq>
              <p:cTn id="244" nodeType="mainSeq">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4" name="CustomShape 1"/>
          <p:cNvSpPr/>
          <p:nvPr/>
        </p:nvSpPr>
        <p:spPr>
          <a:xfrm>
            <a:off x="0" y="533520"/>
            <a:ext cx="9143280" cy="4525200"/>
          </a:xfrm>
          <a:prstGeom prst="rect">
            <a:avLst/>
          </a:prstGeom>
        </p:spPr>
        <p:txBody>
          <a:bodyPr bIns="45000" lIns="90000" rIns="90000" tIns="45000"/>
          <a:p>
            <a:r>
              <a:rPr lang="en-US" sz="3600"/>
              <a:t>   </a:t>
            </a:r>
            <a:r>
              <a:rPr lang="en-US" sz="3600"/>
              <a:t>Given those trends, is there any doubt, then, why developers hesitate—or prefer not—to build  “affordable homes”? Or, that developers seem driven to build ultra-high-price sprawling “McMansion” second-homes in gated hide-aways for offshore cliental rather than multi-family or affordable market-level priced homes?</a:t>
            </a:r>
            <a:endParaRPr/>
          </a:p>
          <a:p>
            <a:endParaRPr/>
          </a:p>
        </p:txBody>
      </p:sp>
      <p:sp>
        <p:nvSpPr>
          <p:cNvPr id="115" name="CustomShape 2"/>
          <p:cNvSpPr/>
          <p:nvPr/>
        </p:nvSpPr>
        <p:spPr>
          <a:xfrm>
            <a:off x="0" y="0"/>
            <a:ext cx="9143280" cy="700920"/>
          </a:xfrm>
          <a:prstGeom prst="rect">
            <a:avLst/>
          </a:prstGeom>
          <a:solidFill>
            <a:srgbClr val="000080"/>
          </a:solidFill>
        </p:spPr>
      </p:sp>
      <p:sp>
        <p:nvSpPr>
          <p:cNvPr id="116" name="CustomShape 3"/>
          <p:cNvSpPr/>
          <p:nvPr/>
        </p:nvSpPr>
        <p:spPr>
          <a:xfrm>
            <a:off x="441360" y="4114800"/>
            <a:ext cx="8701920" cy="2527200"/>
          </a:xfrm>
          <a:prstGeom prst="rect">
            <a:avLst/>
          </a:prstGeom>
        </p:spPr>
        <p:txBody>
          <a:bodyPr bIns="45000" lIns="90000" rIns="90000" tIns="45000"/>
          <a:p>
            <a:r>
              <a:rPr b="1" lang="en-US" sz="3200">
                <a:solidFill>
                  <a:srgbClr val="ffe701"/>
                </a:solidFill>
                <a:latin typeface="Times New Roman"/>
              </a:rPr>
              <a:t>And yet most Maui citizens participating in a county-wide planning exercise expressed fears that new housing would not be affordable or even built for long-term residents. </a:t>
            </a:r>
            <a:endParaRPr/>
          </a:p>
          <a:p>
            <a:endParaRPr/>
          </a:p>
        </p:txBody>
      </p:sp>
    </p:spTree>
  </p:cSld>
  <p:transition advTm="12000" spd="med">
    <p:wipe dir="r"/>
  </p:transition>
  <p:timing>
    <p:tnLst>
      <p:par>
        <p:cTn dur="indefinite" id="245" nodeType="tmRoot" restart="never">
          <p:childTnLst>
            <p:seq>
              <p:cTn dur="indefinite" id="246" nodeType="mainSeq">
                <p:childTnLst>
                  <p:par>
                    <p:cTn fill="hold" id="247">
                      <p:stCondLst>
                        <p:cond delay="indefinite"/>
                      </p:stCondLst>
                      <p:childTnLst>
                        <p:par>
                          <p:cTn fill="hold" id="248">
                            <p:stCondLst>
                              <p:cond delay="0"/>
                            </p:stCondLst>
                            <p:childTnLst>
                              <p:par>
                                <p:cTn fill="hold" id="249" nodeType="afterEffect" presetClass="entr" presetID="53">
                                  <p:stCondLst>
                                    <p:cond delay="1500"/>
                                  </p:stCondLst>
                                  <p:childTnLst>
                                    <p:set>
                                      <p:cBhvr>
                                        <p:cTn dur="1" fill="hold" id="250">
                                          <p:stCondLst>
                                            <p:cond delay="0"/>
                                          </p:stCondLst>
                                        </p:cTn>
                                        <p:tgtEl>
                                          <p:spTgt spid="116"/>
                                        </p:tgtEl>
                                        <p:attrNameLst>
                                          <p:attrName>style.visibility</p:attrName>
                                        </p:attrNameLst>
                                      </p:cBhvr>
                                      <p:to>
                                        <p:strVal val="visible"/>
                                      </p:to>
                                    </p:set>
                                    <p:anim calcmode="lin" valueType="str">
                                      <p:cBhvr additive="repl">
                                        <p:cTn dur="1000" fill="hold" id="251"/>
                                        <p:tgtEl>
                                          <p:spTgt spid="116"/>
                                        </p:tgtEl>
                                      </p:cBhvr>
                                      <p:tavLst>
                                        <p:tav tm="100000">
                                          <p:val>
                                            <p:strVal val="width"/>
                                          </p:val>
                                        </p:tav>
                                      </p:tavLst>
                                    </p:anim>
                                    <p:anim calcmode="lin" valueType="str">
                                      <p:cBhvr additive="repl">
                                        <p:cTn dur="1000" fill="hold" id="252"/>
                                        <p:tgtEl>
                                          <p:spTgt spid="116"/>
                                        </p:tgtEl>
                                      </p:cBhvr>
                                      <p:tavLst>
                                        <p:tav tm="100000">
                                          <p:val>
                                            <p:strVal val="height"/>
                                          </p:val>
                                        </p:tav>
                                      </p:tavLst>
                                    </p:anim>
                                    <p:animEffect filter="fade" transition="in">
                                      <p:cBhvr additive="repl">
                                        <p:cTn dur="1000" fill="freeze" id="253"/>
                                        <p:tgtEl>
                                          <p:spTgt spid="1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7" name="CustomShape 1"/>
          <p:cNvSpPr/>
          <p:nvPr/>
        </p:nvSpPr>
        <p:spPr>
          <a:xfrm>
            <a:off x="0" y="1752480"/>
            <a:ext cx="8838360" cy="2666160"/>
          </a:xfrm>
          <a:prstGeom prst="rect">
            <a:avLst/>
          </a:prstGeom>
        </p:spPr>
        <p:txBody>
          <a:bodyPr bIns="45000" lIns="90000" rIns="90000" tIns="45000"/>
          <a:p>
            <a:r>
              <a:rPr b="1" lang="en-US" sz="3200">
                <a:solidFill>
                  <a:srgbClr val="ffe701"/>
                </a:solidFill>
                <a:latin typeface="Times New Roman"/>
              </a:rPr>
              <a:t>    </a:t>
            </a:r>
            <a:endParaRPr/>
          </a:p>
          <a:p>
            <a:endParaRPr/>
          </a:p>
          <a:p>
            <a:endParaRPr/>
          </a:p>
          <a:p>
            <a:endParaRPr/>
          </a:p>
          <a:p>
            <a:endParaRPr/>
          </a:p>
          <a:p>
            <a:r>
              <a:rPr b="1" lang="en-US" sz="3200">
                <a:solidFill>
                  <a:srgbClr val="ffe701"/>
                </a:solidFill>
                <a:latin typeface="Times New Roman"/>
              </a:rPr>
              <a:t>    </a:t>
            </a:r>
            <a:r>
              <a:rPr b="1" lang="en-US" sz="3200">
                <a:solidFill>
                  <a:srgbClr val="ffe701"/>
                </a:solidFill>
                <a:latin typeface="Times New Roman"/>
              </a:rPr>
              <a:t>And a large majority in that planning exercise stressed the continuing need to preserve open space, to protect agricultural and coastal lands, and to protect historic and cultural sites. </a:t>
            </a:r>
            <a:endParaRPr/>
          </a:p>
        </p:txBody>
      </p:sp>
      <p:sp>
        <p:nvSpPr>
          <p:cNvPr id="118" name="CustomShape 2"/>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ff66"/>
                </a:solidFill>
                <a:latin typeface="Times New Roman"/>
              </a:rPr>
              <a:t>       </a:t>
            </a:r>
            <a:endParaRPr/>
          </a:p>
        </p:txBody>
      </p:sp>
      <p:sp>
        <p:nvSpPr>
          <p:cNvPr id="119" name="CustomShape 3"/>
          <p:cNvSpPr/>
          <p:nvPr/>
        </p:nvSpPr>
        <p:spPr>
          <a:xfrm>
            <a:off x="0" y="609480"/>
            <a:ext cx="9143280" cy="3351960"/>
          </a:xfrm>
          <a:prstGeom prst="rect">
            <a:avLst/>
          </a:prstGeom>
        </p:spPr>
        <p:txBody>
          <a:bodyPr bIns="45000" lIns="90000" rIns="90000" tIns="45000"/>
          <a:p>
            <a:pPr algn="just"/>
            <a:r>
              <a:rPr b="1" lang="en-US" sz="3200">
                <a:solidFill>
                  <a:srgbClr val="ffe701"/>
                </a:solidFill>
                <a:latin typeface="Times New Roman"/>
              </a:rPr>
              <a:t>   </a:t>
            </a:r>
            <a:r>
              <a:rPr b="1" lang="en-US" sz="3200">
                <a:solidFill>
                  <a:srgbClr val="ffe701"/>
                </a:solidFill>
                <a:latin typeface="Times New Roman"/>
              </a:rPr>
              <a:t>Over 95% of the planning exercise participants said they wanted </a:t>
            </a:r>
            <a:r>
              <a:rPr b="1" i="1" lang="en-US" sz="3200">
                <a:solidFill>
                  <a:srgbClr val="ffe701"/>
                </a:solidFill>
                <a:latin typeface="Times New Roman"/>
              </a:rPr>
              <a:t>all</a:t>
            </a:r>
            <a:r>
              <a:rPr b="1" lang="en-US" sz="3200">
                <a:solidFill>
                  <a:srgbClr val="ffe701"/>
                </a:solidFill>
                <a:latin typeface="Times New Roman"/>
              </a:rPr>
              <a:t> future housing developments to contain from five to ten units an acre AND cluster most development into </a:t>
            </a:r>
            <a:r>
              <a:rPr b="1" i="1" lang="en-US" sz="3200">
                <a:solidFill>
                  <a:srgbClr val="ffe701"/>
                </a:solidFill>
                <a:latin typeface="Times New Roman"/>
              </a:rPr>
              <a:t>urban expansion areas</a:t>
            </a:r>
            <a:r>
              <a:rPr b="1" lang="en-US" sz="3200">
                <a:solidFill>
                  <a:srgbClr val="ffe701"/>
                </a:solidFill>
                <a:latin typeface="Times New Roman"/>
              </a:rPr>
              <a:t> in Central Maui and Kihei. They clearly indicated a strong desire for creating more compact developments. </a:t>
            </a:r>
            <a:endParaRPr/>
          </a:p>
          <a:p>
            <a:endParaRPr/>
          </a:p>
        </p:txBody>
      </p:sp>
    </p:spTree>
  </p:cSld>
  <p:transition advTm="17000" spd="med">
    <p:wipe dir="r"/>
  </p:transition>
  <p:timing>
    <p:tnLst>
      <p:par>
        <p:cTn dur="indefinite" id="254" nodeType="tmRoot" restart="never">
          <p:childTnLst>
            <p:seq>
              <p:cTn dur="indefinite" id="255" nodeType="mainSeq">
                <p:childTnLst>
                  <p:par>
                    <p:cTn fill="hold" id="256">
                      <p:stCondLst>
                        <p:cond delay="indefinite"/>
                      </p:stCondLst>
                      <p:childTnLst>
                        <p:par>
                          <p:cTn fill="hold" id="257">
                            <p:stCondLst>
                              <p:cond delay="0"/>
                            </p:stCondLst>
                            <p:childTnLst>
                              <p:par>
                                <p:cTn fill="hold" id="258" nodeType="clickEffect" presetClass="entr" presetID="53">
                                  <p:stCondLst>
                                    <p:cond delay="0"/>
                                  </p:stCondLst>
                                  <p:childTnLst>
                                    <p:set>
                                      <p:cBhvr>
                                        <p:cTn dur="1" fill="hold" id="259">
                                          <p:stCondLst>
                                            <p:cond delay="0"/>
                                          </p:stCondLst>
                                        </p:cTn>
                                        <p:tgtEl>
                                          <p:spTgt spid="119"/>
                                        </p:tgtEl>
                                        <p:attrNameLst>
                                          <p:attrName>style.visibility</p:attrName>
                                        </p:attrNameLst>
                                      </p:cBhvr>
                                      <p:to>
                                        <p:strVal val="visible"/>
                                      </p:to>
                                    </p:set>
                                    <p:anim calcmode="lin" valueType="str">
                                      <p:cBhvr additive="repl">
                                        <p:cTn dur="1000" fill="hold" id="260"/>
                                        <p:tgtEl>
                                          <p:spTgt spid="119"/>
                                        </p:tgtEl>
                                      </p:cBhvr>
                                      <p:tavLst>
                                        <p:tav tm="100000">
                                          <p:val>
                                            <p:strVal val="width"/>
                                          </p:val>
                                        </p:tav>
                                      </p:tavLst>
                                    </p:anim>
                                    <p:anim calcmode="lin" valueType="str">
                                      <p:cBhvr additive="repl">
                                        <p:cTn dur="1000" fill="hold" id="261"/>
                                        <p:tgtEl>
                                          <p:spTgt spid="119"/>
                                        </p:tgtEl>
                                      </p:cBhvr>
                                      <p:tavLst>
                                        <p:tav tm="100000">
                                          <p:val>
                                            <p:strVal val="height"/>
                                          </p:val>
                                        </p:tav>
                                      </p:tavLst>
                                    </p:anim>
                                    <p:animEffect filter="fade" transition="in">
                                      <p:cBhvr additive="repl">
                                        <p:cTn dur="1000" fill="freeze" id="262"/>
                                        <p:tgtEl>
                                          <p:spTgt spid="119"/>
                                        </p:tgtEl>
                                      </p:cBhvr>
                                    </p:animEffect>
                                  </p:childTnLst>
                                </p:cTn>
                              </p:par>
                            </p:childTnLst>
                          </p:cTn>
                        </p:par>
                        <p:par>
                          <p:cTn fill="hold" id="263">
                            <p:stCondLst>
                              <p:cond delay="1000"/>
                            </p:stCondLst>
                            <p:childTnLst>
                              <p:par>
                                <p:cTn fill="hold" id="264" nodeType="afterEffect" presetClass="entr" presetID="9">
                                  <p:stCondLst>
                                    <p:cond delay="0"/>
                                  </p:stCondLst>
                                  <p:childTnLst>
                                    <p:set>
                                      <p:cBhvr>
                                        <p:cTn dur="1" fill="hold" id="265">
                                          <p:stCondLst>
                                            <p:cond delay="0"/>
                                          </p:stCondLst>
                                        </p:cTn>
                                        <p:tgtEl>
                                          <p:spTgt spid="117">
                                            <p:txEl>
                                              <p:pRg end="201" st="201"/>
                                            </p:txEl>
                                          </p:spTgt>
                                        </p:tgtEl>
                                        <p:attrNameLst>
                                          <p:attrName>style.visibility</p:attrName>
                                        </p:attrNameLst>
                                      </p:cBhvr>
                                      <p:to>
                                        <p:strVal val="visible"/>
                                      </p:to>
                                    </p:set>
                                    <p:animEffect filter="dissolve" transition="in">
                                      <p:cBhvr additive="repl">
                                        <p:cTn dur="1000" fill="freeze" id="266"/>
                                        <p:tgtEl>
                                          <p:spTgt spid="117">
                                            <p:txEl>
                                              <p:pRg end="201" st="201"/>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0" name="CustomShape 1"/>
          <p:cNvSpPr/>
          <p:nvPr/>
        </p:nvSpPr>
        <p:spPr>
          <a:xfrm>
            <a:off x="-304920" y="0"/>
            <a:ext cx="10743480" cy="943200"/>
          </a:xfrm>
          <a:prstGeom prst="rect">
            <a:avLst/>
          </a:prstGeom>
        </p:spPr>
        <p:txBody>
          <a:bodyPr bIns="45000" lIns="90000" rIns="90000" tIns="45000"/>
          <a:p>
            <a:pPr algn="ctr"/>
            <a:r>
              <a:rPr b="1" lang="en-US" sz="2800">
                <a:solidFill>
                  <a:srgbClr val="ffe701"/>
                </a:solidFill>
                <a:latin typeface="Times New Roman"/>
              </a:rPr>
              <a:t>Maui Island Residential Dwelling Units </a:t>
            </a:r>
            <a:endParaRPr/>
          </a:p>
          <a:p>
            <a:pPr algn="ctr"/>
            <a:r>
              <a:rPr b="1" lang="en-US" sz="2800">
                <a:solidFill>
                  <a:srgbClr val="ffe701"/>
                </a:solidFill>
                <a:latin typeface="Times New Roman"/>
              </a:rPr>
              <a:t>by </a:t>
            </a:r>
            <a:r>
              <a:rPr b="1" lang="en-US" sz="2800">
                <a:solidFill>
                  <a:srgbClr val="f4800c"/>
                </a:solidFill>
                <a:latin typeface="Times New Roman"/>
              </a:rPr>
              <a:t>Single-Family</a:t>
            </a:r>
            <a:r>
              <a:rPr b="1" lang="en-US" sz="2800">
                <a:solidFill>
                  <a:srgbClr val="ffe701"/>
                </a:solidFill>
                <a:latin typeface="Times New Roman"/>
              </a:rPr>
              <a:t>  or </a:t>
            </a:r>
            <a:r>
              <a:rPr b="1" lang="en-US" sz="2800">
                <a:solidFill>
                  <a:srgbClr val="00b0f0"/>
                </a:solidFill>
                <a:latin typeface="Times New Roman"/>
              </a:rPr>
              <a:t>Multi-Family </a:t>
            </a:r>
            <a:r>
              <a:rPr b="1" lang="en-US" sz="2800">
                <a:solidFill>
                  <a:srgbClr val="ffe701"/>
                </a:solidFill>
                <a:latin typeface="Times New Roman"/>
              </a:rPr>
              <a:t>Unit in 2005 </a:t>
            </a:r>
            <a:endParaRPr/>
          </a:p>
        </p:txBody>
      </p:sp>
      <p:sp>
        <p:nvSpPr>
          <p:cNvPr id="121" name="CustomShape 2"/>
          <p:cNvSpPr/>
          <p:nvPr/>
        </p:nvSpPr>
        <p:spPr>
          <a:xfrm>
            <a:off x="-228600" y="5780880"/>
            <a:ext cx="10286280" cy="1064880"/>
          </a:xfrm>
          <a:prstGeom prst="rect">
            <a:avLst/>
          </a:prstGeom>
          <a:solidFill>
            <a:srgbClr val="000073"/>
          </a:solidFill>
        </p:spPr>
        <p:txBody>
          <a:bodyPr bIns="45000" lIns="90000" rIns="90000" tIns="45000"/>
          <a:p>
            <a:r>
              <a:rPr b="1" lang="en-US" sz="3200">
                <a:solidFill>
                  <a:srgbClr val="ffe701"/>
                </a:solidFill>
                <a:latin typeface="Times New Roman"/>
              </a:rPr>
              <a:t>  </a:t>
            </a:r>
            <a:r>
              <a:rPr b="1" lang="en-US" sz="3200">
                <a:solidFill>
                  <a:srgbClr val="ffe701"/>
                </a:solidFill>
                <a:latin typeface="Times New Roman"/>
              </a:rPr>
              <a:t>Is there an optimum or more desirable mix for new </a:t>
            </a:r>
            <a:endParaRPr/>
          </a:p>
          <a:p>
            <a:r>
              <a:rPr b="1" lang="en-US" sz="3200">
                <a:solidFill>
                  <a:srgbClr val="f4800c"/>
                </a:solidFill>
                <a:latin typeface="Times New Roman"/>
              </a:rPr>
              <a:t> </a:t>
            </a:r>
            <a:r>
              <a:rPr b="1" lang="en-US" sz="3200">
                <a:solidFill>
                  <a:srgbClr val="f4800c"/>
                </a:solidFill>
                <a:latin typeface="Times New Roman"/>
              </a:rPr>
              <a:t>single family </a:t>
            </a:r>
            <a:r>
              <a:rPr b="1" lang="en-US" sz="3200">
                <a:solidFill>
                  <a:srgbClr val="ffe701"/>
                </a:solidFill>
                <a:latin typeface="Times New Roman"/>
              </a:rPr>
              <a:t>versus </a:t>
            </a:r>
            <a:r>
              <a:rPr b="1" lang="en-US" sz="3200">
                <a:solidFill>
                  <a:srgbClr val="00e6e6"/>
                </a:solidFill>
                <a:latin typeface="Times New Roman"/>
              </a:rPr>
              <a:t>multi-family</a:t>
            </a:r>
            <a:r>
              <a:rPr b="1" lang="en-US" sz="3200">
                <a:solidFill>
                  <a:srgbClr val="ffe701"/>
                </a:solidFill>
                <a:latin typeface="Times New Roman"/>
              </a:rPr>
              <a:t> housing units?</a:t>
            </a:r>
            <a:endParaRPr/>
          </a:p>
        </p:txBody>
      </p:sp>
    </p:spTree>
  </p:cSld>
  <p:transition advTm="10000" spd="med">
    <p:wipe dir="r"/>
  </p:transition>
  <p:timing>
    <p:tnLst>
      <p:par>
        <p:cTn dur="indefinite" id="267" nodeType="tmRoot" restart="never">
          <p:childTnLst>
            <p:seq>
              <p:cTn dur="indefinite" id="268" nodeType="mainSeq">
                <p:childTnLst>
                  <p:par>
                    <p:cTn fill="hold" id="269">
                      <p:stCondLst>
                        <p:cond delay="indefinite"/>
                      </p:stCondLst>
                      <p:childTnLst>
                        <p:par>
                          <p:cTn fill="hold" id="270">
                            <p:stCondLst>
                              <p:cond delay="0"/>
                            </p:stCondLst>
                            <p:childTnLst>
                              <p:par>
                                <p:cTn fill="hold" id="271" nodeType="afterEffect" presetClass="entr" presetID="53">
                                  <p:stCondLst>
                                    <p:cond delay="1000"/>
                                  </p:stCondLst>
                                  <p:childTnLst>
                                    <p:set>
                                      <p:cBhvr>
                                        <p:cTn dur="1" fill="hold" id="272">
                                          <p:stCondLst>
                                            <p:cond delay="0"/>
                                          </p:stCondLst>
                                        </p:cTn>
                                        <p:tgtEl>
                                          <p:spTgt spid="121"/>
                                        </p:tgtEl>
                                        <p:attrNameLst>
                                          <p:attrName>style.visibility</p:attrName>
                                        </p:attrNameLst>
                                      </p:cBhvr>
                                      <p:to>
                                        <p:strVal val="visible"/>
                                      </p:to>
                                    </p:set>
                                    <p:anim calcmode="lin" valueType="str">
                                      <p:cBhvr additive="repl">
                                        <p:cTn dur="1000" fill="hold" id="273"/>
                                        <p:tgtEl>
                                          <p:spTgt spid="121"/>
                                        </p:tgtEl>
                                      </p:cBhvr>
                                      <p:tavLst>
                                        <p:tav tm="100000">
                                          <p:val>
                                            <p:strVal val="width"/>
                                          </p:val>
                                        </p:tav>
                                      </p:tavLst>
                                    </p:anim>
                                    <p:anim calcmode="lin" valueType="str">
                                      <p:cBhvr additive="repl">
                                        <p:cTn dur="1000" fill="hold" id="274"/>
                                        <p:tgtEl>
                                          <p:spTgt spid="121"/>
                                        </p:tgtEl>
                                      </p:cBhvr>
                                      <p:tavLst>
                                        <p:tav tm="100000">
                                          <p:val>
                                            <p:strVal val="height"/>
                                          </p:val>
                                        </p:tav>
                                      </p:tavLst>
                                    </p:anim>
                                    <p:animEffect filter="fade" transition="in">
                                      <p:cBhvr additive="repl">
                                        <p:cTn dur="1000" fill="freeze" id="275"/>
                                        <p:tgtEl>
                                          <p:spTgt spid="1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 name="CustomShape 1"/>
          <p:cNvSpPr/>
          <p:nvPr/>
        </p:nvSpPr>
        <p:spPr>
          <a:xfrm>
            <a:off x="0" y="2130480"/>
            <a:ext cx="9143280" cy="1469160"/>
          </a:xfrm>
          <a:prstGeom prst="rect">
            <a:avLst/>
          </a:prstGeom>
        </p:spPr>
        <p:txBody>
          <a:bodyPr bIns="45000" lIns="90000" rIns="90000" tIns="45000"/>
          <a:p>
            <a:r>
              <a:rPr b="1" lang="en-US" sz="4400">
                <a:solidFill>
                  <a:srgbClr val="3366cc"/>
                </a:solidFill>
                <a:latin typeface="Times New Roman"/>
              </a:rPr>
              <a:t>"the levels at which the momentum for change—whether desirable or undesirable—becomes unstoppable"</a:t>
            </a:r>
            <a:endParaRPr/>
          </a:p>
        </p:txBody>
      </p:sp>
      <p:sp>
        <p:nvSpPr>
          <p:cNvPr id="38" name="CustomShape 2"/>
          <p:cNvSpPr/>
          <p:nvPr/>
        </p:nvSpPr>
        <p:spPr>
          <a:xfrm>
            <a:off x="0" y="533520"/>
            <a:ext cx="9022680" cy="3381840"/>
          </a:xfrm>
          <a:prstGeom prst="rect">
            <a:avLst/>
          </a:prstGeom>
        </p:spPr>
        <p:txBody>
          <a:bodyPr bIns="45000" lIns="90000" rIns="90000" tIns="45000"/>
          <a:p>
            <a:pPr algn="ctr"/>
            <a:r>
              <a:rPr b="1" lang="en-US" sz="5400">
                <a:solidFill>
                  <a:srgbClr val="ffe701"/>
                </a:solidFill>
                <a:latin typeface="Times New Roman"/>
              </a:rPr>
              <a:t>Is Maui Nui At A Tipping Point?</a:t>
            </a:r>
            <a:endParaRPr/>
          </a:p>
          <a:p>
            <a:pPr algn="ctr"/>
            <a:r>
              <a:rPr b="1" lang="en-US" sz="5400">
                <a:solidFill>
                  <a:srgbClr val="ffe701"/>
                </a:solidFill>
                <a:latin typeface="Times New Roman"/>
              </a:rPr>
              <a:t>Are we facing:</a:t>
            </a:r>
            <a:endParaRPr/>
          </a:p>
          <a:p>
            <a:endParaRPr/>
          </a:p>
        </p:txBody>
      </p:sp>
    </p:spTree>
  </p:cSld>
  <p:transition advTm="4000">
    <p:wipe dir="r"/>
  </p:transition>
  <p:timing>
    <p:tnLst>
      <p:par>
        <p:cTn dur="indefinite" id="23" nodeType="tmRoot" restart="never">
          <p:childTnLst>
            <p:seq>
              <p:cTn dur="indefinite" id="24" nodeType="mainSeq">
                <p:childTnLst>
                  <p:par>
                    <p:cTn fill="hold" id="25">
                      <p:stCondLst>
                        <p:cond delay="indefinite"/>
                      </p:stCondLst>
                      <p:childTnLst>
                        <p:par>
                          <p:cTn fill="hold" id="26">
                            <p:stCondLst>
                              <p:cond delay="0"/>
                            </p:stCondLst>
                            <p:childTnLst>
                              <p:par>
                                <p:cTn fill="hold" id="27" nodeType="afterEffect" presetClass="entr" presetID="9">
                                  <p:stCondLst>
                                    <p:cond delay="0"/>
                                  </p:stCondLst>
                                  <p:childTnLst>
                                    <p:set>
                                      <p:cBhvr>
                                        <p:cTn dur="1" fill="hold" id="28">
                                          <p:stCondLst>
                                            <p:cond delay="0"/>
                                          </p:stCondLst>
                                        </p:cTn>
                                        <p:tgtEl>
                                          <p:spTgt spid="38">
                                            <p:txEl>
                                              <p:pRg end="48" st="48"/>
                                            </p:txEl>
                                          </p:spTgt>
                                        </p:tgtEl>
                                        <p:attrNameLst>
                                          <p:attrName>style.visibility</p:attrName>
                                        </p:attrNameLst>
                                      </p:cBhvr>
                                      <p:to>
                                        <p:strVal val="visible"/>
                                      </p:to>
                                    </p:set>
                                    <p:animEffect filter="dissolve" transition="in">
                                      <p:cBhvr additive="repl">
                                        <p:cTn dur="1000" fill="freeze" id="29"/>
                                        <p:tgtEl>
                                          <p:spTgt spid="38">
                                            <p:txEl>
                                              <p:pRg end="48" st="4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2" name="CustomShape 1"/>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Jobs Forecast </a:t>
            </a:r>
            <a:endParaRPr/>
          </a:p>
        </p:txBody>
      </p:sp>
      <p:sp>
        <p:nvSpPr>
          <p:cNvPr id="123" name="CustomShape 2"/>
          <p:cNvSpPr/>
          <p:nvPr/>
        </p:nvSpPr>
        <p:spPr>
          <a:xfrm>
            <a:off x="228600" y="533520"/>
            <a:ext cx="685080" cy="6323760"/>
          </a:xfrm>
          <a:prstGeom prst="rect">
            <a:avLst/>
          </a:prstGeom>
          <a:solidFill>
            <a:srgbClr val="000080"/>
          </a:solidFill>
        </p:spPr>
      </p:sp>
      <p:sp>
        <p:nvSpPr>
          <p:cNvPr id="124" name="CustomShape 3"/>
          <p:cNvSpPr/>
          <p:nvPr/>
        </p:nvSpPr>
        <p:spPr>
          <a:xfrm>
            <a:off x="304920" y="5715000"/>
            <a:ext cx="9143280" cy="1370880"/>
          </a:xfrm>
          <a:prstGeom prst="rect">
            <a:avLst/>
          </a:prstGeom>
          <a:solidFill>
            <a:srgbClr val="000080"/>
          </a:solidFill>
        </p:spPr>
        <p:txBody>
          <a:bodyPr anchor="ctr" bIns="45000" lIns="90000" rIns="90000" tIns="45000" wrap="none"/>
          <a:p>
            <a:r>
              <a:rPr b="1" lang="en-US" sz="2800">
                <a:solidFill>
                  <a:srgbClr val="ffe701"/>
                </a:solidFill>
                <a:latin typeface="Times New Roman"/>
              </a:rPr>
              <a:t>Unfortunately, current projected job increases will</a:t>
            </a:r>
            <a:endParaRPr/>
          </a:p>
          <a:p>
            <a:r>
              <a:rPr b="1" lang="en-US" sz="2800">
                <a:solidFill>
                  <a:srgbClr val="ffe701"/>
                </a:solidFill>
                <a:latin typeface="Times New Roman"/>
              </a:rPr>
              <a:t>fall far below projected population gains.</a:t>
            </a:r>
            <a:endParaRPr/>
          </a:p>
        </p:txBody>
      </p:sp>
      <p:sp>
        <p:nvSpPr>
          <p:cNvPr id="125" name="CustomShape 4"/>
          <p:cNvSpPr/>
          <p:nvPr/>
        </p:nvSpPr>
        <p:spPr>
          <a:xfrm>
            <a:off x="8801280" y="457200"/>
            <a:ext cx="685080" cy="6628680"/>
          </a:xfrm>
          <a:prstGeom prst="rect">
            <a:avLst/>
          </a:prstGeom>
          <a:solidFill>
            <a:srgbClr val="000080"/>
          </a:solidFill>
        </p:spPr>
      </p:sp>
    </p:spTree>
  </p:cSld>
  <p:transition advTm="10000" spd="med">
    <p:wipe dir="r"/>
  </p:transition>
  <p:timing>
    <p:tnLst>
      <p:par>
        <p:cTn dur="indefinite" id="276" nodeType="tmRoot" restart="never">
          <p:childTnLst>
            <p:seq>
              <p:cTn dur="indefinite" id="277" nodeType="mainSeq">
                <p:childTnLst>
                  <p:par>
                    <p:cTn fill="hold" id="278">
                      <p:stCondLst>
                        <p:cond delay="indefinite"/>
                      </p:stCondLst>
                      <p:childTnLst>
                        <p:par>
                          <p:cTn fill="hold" id="279">
                            <p:stCondLst>
                              <p:cond delay="0"/>
                            </p:stCondLst>
                            <p:childTnLst>
                              <p:par>
                                <p:cTn fill="hold" id="280" nodeType="afterEffect" presetClass="entr" presetID="53">
                                  <p:stCondLst>
                                    <p:cond delay="2500"/>
                                  </p:stCondLst>
                                  <p:childTnLst>
                                    <p:set>
                                      <p:cBhvr>
                                        <p:cTn dur="1" fill="hold" id="281">
                                          <p:stCondLst>
                                            <p:cond delay="0"/>
                                          </p:stCondLst>
                                        </p:cTn>
                                        <p:tgtEl>
                                          <p:spTgt spid="124"/>
                                        </p:tgtEl>
                                        <p:attrNameLst>
                                          <p:attrName>style.visibility</p:attrName>
                                        </p:attrNameLst>
                                      </p:cBhvr>
                                      <p:to>
                                        <p:strVal val="visible"/>
                                      </p:to>
                                    </p:set>
                                    <p:anim calcmode="lin" valueType="str">
                                      <p:cBhvr additive="repl">
                                        <p:cTn dur="1000" fill="hold" id="282"/>
                                        <p:tgtEl>
                                          <p:spTgt spid="124"/>
                                        </p:tgtEl>
                                      </p:cBhvr>
                                      <p:tavLst>
                                        <p:tav tm="100000">
                                          <p:val>
                                            <p:strVal val="width"/>
                                          </p:val>
                                        </p:tav>
                                      </p:tavLst>
                                    </p:anim>
                                    <p:anim calcmode="lin" valueType="str">
                                      <p:cBhvr additive="repl">
                                        <p:cTn dur="1000" fill="hold" id="283"/>
                                        <p:tgtEl>
                                          <p:spTgt spid="124"/>
                                        </p:tgtEl>
                                      </p:cBhvr>
                                      <p:tavLst>
                                        <p:tav tm="100000">
                                          <p:val>
                                            <p:strVal val="height"/>
                                          </p:val>
                                        </p:tav>
                                      </p:tavLst>
                                    </p:anim>
                                    <p:animEffect filter="fade" transition="in">
                                      <p:cBhvr additive="repl">
                                        <p:cTn dur="1000" fill="freeze" id="284"/>
                                        <p:tgtEl>
                                          <p:spTgt spid="12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6" name="CustomShape 1"/>
          <p:cNvSpPr/>
          <p:nvPr/>
        </p:nvSpPr>
        <p:spPr>
          <a:xfrm>
            <a:off x="-457200" y="0"/>
            <a:ext cx="9600480" cy="699480"/>
          </a:xfrm>
          <a:prstGeom prst="rect">
            <a:avLst/>
          </a:prstGeom>
          <a:solidFill>
            <a:srgbClr val="000080"/>
          </a:solidFill>
        </p:spPr>
        <p:txBody>
          <a:bodyPr bIns="45000" lIns="90000" rIns="90000" tIns="45000"/>
          <a:p>
            <a:pPr algn="r"/>
            <a:r>
              <a:rPr b="1" lang="en-US" sz="4000">
                <a:solidFill>
                  <a:srgbClr val="ffe701"/>
                </a:solidFill>
                <a:latin typeface="Times New Roman"/>
              </a:rPr>
              <a:t>Projected Employment Shifts 1990 - 2030 </a:t>
            </a:r>
            <a:endParaRPr/>
          </a:p>
        </p:txBody>
      </p:sp>
      <p:sp>
        <p:nvSpPr>
          <p:cNvPr id="127" name="CustomShape 2"/>
          <p:cNvSpPr/>
          <p:nvPr/>
        </p:nvSpPr>
        <p:spPr>
          <a:xfrm>
            <a:off x="685440" y="3032280"/>
            <a:ext cx="1302120" cy="760320"/>
          </a:xfrm>
          <a:prstGeom prst="rect">
            <a:avLst/>
          </a:prstGeom>
        </p:spPr>
        <p:txBody>
          <a:bodyPr bIns="45000" lIns="90000" rIns="90000" tIns="45000" wrap="none"/>
          <a:p>
            <a:r>
              <a:rPr b="1" lang="en-US" sz="4400">
                <a:solidFill>
                  <a:srgbClr val="ffe701"/>
                </a:solidFill>
                <a:latin typeface="Times New Roman"/>
              </a:rPr>
              <a:t>1990</a:t>
            </a:r>
            <a:endParaRPr/>
          </a:p>
        </p:txBody>
      </p:sp>
      <p:sp>
        <p:nvSpPr>
          <p:cNvPr id="128" name="CustomShape 3"/>
          <p:cNvSpPr/>
          <p:nvPr/>
        </p:nvSpPr>
        <p:spPr>
          <a:xfrm>
            <a:off x="3276360" y="5638680"/>
            <a:ext cx="1302120" cy="760320"/>
          </a:xfrm>
          <a:prstGeom prst="rect">
            <a:avLst/>
          </a:prstGeom>
        </p:spPr>
        <p:txBody>
          <a:bodyPr bIns="45000" lIns="90000" rIns="90000" tIns="45000" wrap="none"/>
          <a:p>
            <a:r>
              <a:rPr b="1" lang="en-US" sz="4400">
                <a:solidFill>
                  <a:srgbClr val="ffe701"/>
                </a:solidFill>
                <a:latin typeface="Times New Roman"/>
              </a:rPr>
              <a:t>2030</a:t>
            </a:r>
            <a:endParaRPr/>
          </a:p>
        </p:txBody>
      </p:sp>
      <p:sp>
        <p:nvSpPr>
          <p:cNvPr id="129" name="CustomShape 4"/>
          <p:cNvSpPr/>
          <p:nvPr/>
        </p:nvSpPr>
        <p:spPr>
          <a:xfrm>
            <a:off x="5331240" y="1066680"/>
            <a:ext cx="3542400" cy="2284560"/>
          </a:xfrm>
          <a:prstGeom prst="rect">
            <a:avLst/>
          </a:prstGeom>
        </p:spPr>
        <p:txBody>
          <a:bodyPr bIns="45000" lIns="90000" rIns="90000" tIns="45000" wrap="none"/>
          <a:p>
            <a:r>
              <a:rPr b="1" lang="en-US">
                <a:solidFill>
                  <a:srgbClr val="ffe701"/>
                </a:solidFill>
                <a:latin typeface="Times New Roman"/>
              </a:rPr>
              <a:t>By 2030, a lower percentage of </a:t>
            </a:r>
            <a:endParaRPr/>
          </a:p>
          <a:p>
            <a:r>
              <a:rPr b="1" lang="en-US">
                <a:solidFill>
                  <a:srgbClr val="ffe701"/>
                </a:solidFill>
                <a:latin typeface="Times New Roman"/>
              </a:rPr>
              <a:t>service, government, agricultural, </a:t>
            </a:r>
            <a:endParaRPr/>
          </a:p>
          <a:p>
            <a:r>
              <a:rPr b="1" lang="en-US">
                <a:solidFill>
                  <a:srgbClr val="ffe701"/>
                </a:solidFill>
                <a:latin typeface="Times New Roman"/>
              </a:rPr>
              <a:t>manufacturing, construction, </a:t>
            </a:r>
            <a:endParaRPr/>
          </a:p>
          <a:p>
            <a:r>
              <a:rPr b="1" lang="en-US">
                <a:solidFill>
                  <a:srgbClr val="ffe701"/>
                </a:solidFill>
                <a:latin typeface="Times New Roman"/>
              </a:rPr>
              <a:t>transportation/commerce/</a:t>
            </a:r>
            <a:endParaRPr/>
          </a:p>
          <a:p>
            <a:r>
              <a:rPr b="1" lang="en-US">
                <a:solidFill>
                  <a:srgbClr val="ffe701"/>
                </a:solidFill>
                <a:latin typeface="Times New Roman"/>
              </a:rPr>
              <a:t>utilities, and banking &amp; </a:t>
            </a:r>
            <a:endParaRPr/>
          </a:p>
          <a:p>
            <a:r>
              <a:rPr b="1" lang="en-US">
                <a:solidFill>
                  <a:srgbClr val="ffe701"/>
                </a:solidFill>
                <a:latin typeface="Times New Roman"/>
              </a:rPr>
              <a:t>finance jobs.</a:t>
            </a:r>
            <a:endParaRPr/>
          </a:p>
          <a:p>
            <a:r>
              <a:rPr b="1" lang="en-US">
                <a:solidFill>
                  <a:srgbClr val="ffe701"/>
                </a:solidFill>
                <a:latin typeface="Times New Roman"/>
              </a:rPr>
              <a:t>Agricultural jobs under these </a:t>
            </a:r>
            <a:endParaRPr/>
          </a:p>
          <a:p>
            <a:r>
              <a:rPr b="1" lang="en-US">
                <a:solidFill>
                  <a:srgbClr val="ffe701"/>
                </a:solidFill>
                <a:latin typeface="Times New Roman"/>
              </a:rPr>
              <a:t>projections will halve.</a:t>
            </a:r>
            <a:endParaRPr/>
          </a:p>
        </p:txBody>
      </p:sp>
      <p:sp>
        <p:nvSpPr>
          <p:cNvPr id="130" name="CustomShape 5"/>
          <p:cNvSpPr/>
          <p:nvPr/>
        </p:nvSpPr>
        <p:spPr>
          <a:xfrm>
            <a:off x="228600" y="4800600"/>
            <a:ext cx="2697840" cy="638640"/>
          </a:xfrm>
          <a:prstGeom prst="rect">
            <a:avLst/>
          </a:prstGeom>
        </p:spPr>
        <p:txBody>
          <a:bodyPr bIns="45000" lIns="90000" rIns="90000" tIns="45000" wrap="none"/>
          <a:p>
            <a:r>
              <a:rPr b="1" lang="en-US">
                <a:solidFill>
                  <a:srgbClr val="ffe701"/>
                </a:solidFill>
                <a:latin typeface="Times New Roman"/>
              </a:rPr>
              <a:t>Only the self-employment</a:t>
            </a:r>
            <a:endParaRPr/>
          </a:p>
          <a:p>
            <a:r>
              <a:rPr b="1" lang="en-US">
                <a:solidFill>
                  <a:srgbClr val="ffe701"/>
                </a:solidFill>
                <a:latin typeface="Times New Roman"/>
              </a:rPr>
              <a:t>sector is seen as rising. </a:t>
            </a:r>
            <a:endParaRPr/>
          </a:p>
        </p:txBody>
      </p:sp>
    </p:spTree>
  </p:cSld>
  <p:transition advTm="11000" spd="med">
    <p:wipe dir="r"/>
  </p:transition>
  <p:timing>
    <p:tnLst>
      <p:par>
        <p:cTn dur="indefinite" id="285" nodeType="tmRoot" restart="never">
          <p:childTnLst>
            <p:seq>
              <p:cTn dur="indefinite" id="286" nodeType="mainSeq">
                <p:childTnLst>
                  <p:par>
                    <p:cTn fill="hold" id="287">
                      <p:stCondLst>
                        <p:cond delay="indefinite"/>
                      </p:stCondLst>
                      <p:childTnLst>
                        <p:par>
                          <p:cTn fill="hold" id="288">
                            <p:stCondLst>
                              <p:cond delay="0"/>
                            </p:stCondLst>
                            <p:childTnLst>
                              <p:par>
                                <p:cTn fill="hold" id="289" nodeType="afterEffect" presetClass="entr" presetID="53">
                                  <p:stCondLst>
                                    <p:cond delay="2500"/>
                                  </p:stCondLst>
                                  <p:childTnLst>
                                    <p:set>
                                      <p:cBhvr>
                                        <p:cTn dur="1" fill="hold" id="290">
                                          <p:stCondLst>
                                            <p:cond delay="0"/>
                                          </p:stCondLst>
                                        </p:cTn>
                                        <p:tgtEl>
                                          <p:spTgt spid="129"/>
                                        </p:tgtEl>
                                        <p:attrNameLst>
                                          <p:attrName>style.visibility</p:attrName>
                                        </p:attrNameLst>
                                      </p:cBhvr>
                                      <p:to>
                                        <p:strVal val="visible"/>
                                      </p:to>
                                    </p:set>
                                    <p:anim calcmode="lin" valueType="str">
                                      <p:cBhvr additive="repl">
                                        <p:cTn dur="2000" fill="hold" id="291"/>
                                        <p:tgtEl>
                                          <p:spTgt spid="129"/>
                                        </p:tgtEl>
                                      </p:cBhvr>
                                      <p:tavLst>
                                        <p:tav tm="100000">
                                          <p:val>
                                            <p:strVal val="width"/>
                                          </p:val>
                                        </p:tav>
                                      </p:tavLst>
                                    </p:anim>
                                    <p:anim calcmode="lin" valueType="str">
                                      <p:cBhvr additive="repl">
                                        <p:cTn dur="2000" fill="hold" id="292"/>
                                        <p:tgtEl>
                                          <p:spTgt spid="129"/>
                                        </p:tgtEl>
                                      </p:cBhvr>
                                      <p:tavLst>
                                        <p:tav tm="100000">
                                          <p:val>
                                            <p:strVal val="height"/>
                                          </p:val>
                                        </p:tav>
                                      </p:tavLst>
                                    </p:anim>
                                    <p:animEffect filter="fade" transition="in">
                                      <p:cBhvr additive="repl">
                                        <p:cTn dur="2000" fill="freeze" id="293"/>
                                        <p:tgtEl>
                                          <p:spTgt spid="129"/>
                                        </p:tgtEl>
                                      </p:cBhvr>
                                    </p:animEffect>
                                  </p:childTnLst>
                                </p:cTn>
                              </p:par>
                            </p:childTnLst>
                          </p:cTn>
                        </p:par>
                        <p:par>
                          <p:cTn fill="hold" id="294">
                            <p:stCondLst>
                              <p:cond delay="4500"/>
                            </p:stCondLst>
                            <p:childTnLst>
                              <p:par>
                                <p:cTn fill="hold" id="295" nodeType="afterEffect" presetClass="entr" presetID="53">
                                  <p:stCondLst>
                                    <p:cond delay="1500"/>
                                  </p:stCondLst>
                                  <p:childTnLst>
                                    <p:set>
                                      <p:cBhvr>
                                        <p:cTn dur="1" fill="hold" id="296">
                                          <p:stCondLst>
                                            <p:cond delay="0"/>
                                          </p:stCondLst>
                                        </p:cTn>
                                        <p:tgtEl>
                                          <p:spTgt spid="130"/>
                                        </p:tgtEl>
                                        <p:attrNameLst>
                                          <p:attrName>style.visibility</p:attrName>
                                        </p:attrNameLst>
                                      </p:cBhvr>
                                      <p:to>
                                        <p:strVal val="visible"/>
                                      </p:to>
                                    </p:set>
                                    <p:anim calcmode="lin" valueType="str">
                                      <p:cBhvr additive="repl">
                                        <p:cTn dur="1000" fill="hold" id="297"/>
                                        <p:tgtEl>
                                          <p:spTgt spid="130"/>
                                        </p:tgtEl>
                                      </p:cBhvr>
                                      <p:tavLst>
                                        <p:tav tm="100000">
                                          <p:val>
                                            <p:strVal val="width"/>
                                          </p:val>
                                        </p:tav>
                                      </p:tavLst>
                                    </p:anim>
                                    <p:anim calcmode="lin" valueType="str">
                                      <p:cBhvr additive="repl">
                                        <p:cTn dur="1000" fill="hold" id="298"/>
                                        <p:tgtEl>
                                          <p:spTgt spid="130"/>
                                        </p:tgtEl>
                                      </p:cBhvr>
                                      <p:tavLst>
                                        <p:tav tm="100000">
                                          <p:val>
                                            <p:strVal val="height"/>
                                          </p:val>
                                        </p:tav>
                                      </p:tavLst>
                                    </p:anim>
                                    <p:animEffect filter="fade" transition="in">
                                      <p:cBhvr additive="repl">
                                        <p:cTn dur="1000" fill="freeze" id="299"/>
                                        <p:tgtEl>
                                          <p:spTgt spid="13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1" name="CustomShape 1"/>
          <p:cNvSpPr/>
          <p:nvPr/>
        </p:nvSpPr>
        <p:spPr>
          <a:xfrm>
            <a:off x="0" y="0"/>
            <a:ext cx="9143280" cy="1308960"/>
          </a:xfrm>
          <a:prstGeom prst="rect">
            <a:avLst/>
          </a:prstGeom>
        </p:spPr>
        <p:txBody>
          <a:bodyPr bIns="45000" lIns="90000" rIns="90000" tIns="45000"/>
          <a:p>
            <a:pPr algn="ctr"/>
            <a:r>
              <a:rPr b="1" lang="en-US" sz="4000">
                <a:solidFill>
                  <a:srgbClr val="ffe701"/>
                </a:solidFill>
                <a:latin typeface="Times New Roman"/>
              </a:rPr>
              <a:t>Already Ten of Maui’s Largest Occupations are Related to Tourism</a:t>
            </a:r>
            <a:endParaRPr/>
          </a:p>
        </p:txBody>
      </p:sp>
      <p:sp>
        <p:nvSpPr>
          <p:cNvPr id="132" name="CustomShape 2"/>
          <p:cNvSpPr/>
          <p:nvPr/>
        </p:nvSpPr>
        <p:spPr>
          <a:xfrm>
            <a:off x="4075560" y="3244320"/>
            <a:ext cx="992520" cy="364320"/>
          </a:xfrm>
          <a:prstGeom prst="rect">
            <a:avLst/>
          </a:prstGeom>
        </p:spPr>
        <p:txBody>
          <a:bodyPr bIns="45000" lIns="90000" rIns="90000" tIns="45000" wrap="none"/>
          <a:p>
            <a:r>
              <a:rPr b="1" lang="en-US">
                <a:solidFill>
                  <a:srgbClr val="000099"/>
                </a:solidFill>
                <a:latin typeface="Times New Roman"/>
              </a:rPr>
              <a:t>Number</a:t>
            </a:r>
            <a:endParaRPr/>
          </a:p>
        </p:txBody>
      </p:sp>
    </p:spTree>
  </p:cSld>
  <p:transition advTm="9000" spd="med">
    <p:wipe dir="r"/>
  </p:transition>
  <p:timing>
    <p:tnLst>
      <p:par>
        <p:cTn dur="indefinite" id="300" nodeType="tmRoot" restart="never">
          <p:childTnLst>
            <p:seq>
              <p:cTn id="301" nodeType="mainSeq">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3" name="CustomShape 1"/>
          <p:cNvSpPr/>
          <p:nvPr/>
        </p:nvSpPr>
        <p:spPr>
          <a:xfrm>
            <a:off x="1371600" y="457200"/>
            <a:ext cx="7771680" cy="699840"/>
          </a:xfrm>
          <a:prstGeom prst="rect">
            <a:avLst/>
          </a:prstGeom>
          <a:solidFill>
            <a:srgbClr val="000080"/>
          </a:solidFill>
        </p:spPr>
        <p:txBody>
          <a:bodyPr bIns="45000" lIns="90000" rIns="90000" tIns="45000"/>
          <a:p>
            <a:pPr algn="ctr"/>
            <a:r>
              <a:rPr b="1" lang="en-US" sz="2000">
                <a:solidFill>
                  <a:srgbClr val="ffe701"/>
                </a:solidFill>
                <a:latin typeface="Times New Roman"/>
              </a:rPr>
              <a:t>But Even The Five Highest Paying 2008 Maui County</a:t>
            </a:r>
            <a:r>
              <a:rPr lang="en-US" sz="2000">
                <a:solidFill>
                  <a:srgbClr val="ffffff"/>
                </a:solidFill>
                <a:latin typeface="Times New Roman"/>
              </a:rPr>
              <a:t> </a:t>
            </a:r>
            <a:r>
              <a:rPr b="1" lang="en-US" sz="2000">
                <a:solidFill>
                  <a:srgbClr val="ffe701"/>
                </a:solidFill>
                <a:latin typeface="Times New Roman"/>
              </a:rPr>
              <a:t>Visitor Industry Salaries All Fell Below The Statewide Overall Average Wage</a:t>
            </a:r>
            <a:endParaRPr/>
          </a:p>
        </p:txBody>
      </p:sp>
    </p:spTree>
  </p:cSld>
  <p:transition advTm="8000" spd="med">
    <p:wipe dir="r"/>
  </p:transition>
  <p:timing>
    <p:tnLst>
      <p:par>
        <p:cTn dur="indefinite" id="302" nodeType="tmRoot" restart="never">
          <p:childTnLst>
            <p:seq>
              <p:cTn id="303" nodeType="mainSeq">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4" name="CustomShape 1"/>
          <p:cNvSpPr/>
          <p:nvPr/>
        </p:nvSpPr>
        <p:spPr>
          <a:xfrm>
            <a:off x="0" y="0"/>
            <a:ext cx="9143280" cy="1308960"/>
          </a:xfrm>
          <a:prstGeom prst="rect">
            <a:avLst/>
          </a:prstGeom>
          <a:solidFill>
            <a:srgbClr val="000080"/>
          </a:solidFill>
        </p:spPr>
        <p:txBody>
          <a:bodyPr bIns="45000" lIns="90000" rIns="90000" tIns="45000"/>
          <a:p>
            <a:pPr algn="ctr"/>
            <a:r>
              <a:rPr b="1" lang="en-US" sz="4000">
                <a:solidFill>
                  <a:srgbClr val="ffe701"/>
                </a:solidFill>
                <a:latin typeface="Times New Roman"/>
              </a:rPr>
              <a:t>How Maui Residents Perceive Tourism</a:t>
            </a:r>
            <a:endParaRPr/>
          </a:p>
          <a:p>
            <a:endParaRPr/>
          </a:p>
        </p:txBody>
      </p:sp>
      <p:sp>
        <p:nvSpPr>
          <p:cNvPr id="135" name="CustomShape 2"/>
          <p:cNvSpPr/>
          <p:nvPr/>
        </p:nvSpPr>
        <p:spPr>
          <a:xfrm>
            <a:off x="403920" y="6248520"/>
            <a:ext cx="3938400" cy="333360"/>
          </a:xfrm>
          <a:prstGeom prst="rect">
            <a:avLst/>
          </a:prstGeom>
        </p:spPr>
        <p:txBody>
          <a:bodyPr bIns="45000" lIns="90000" rIns="90000" tIns="45000" wrap="none"/>
          <a:p>
            <a:pPr algn="r"/>
            <a:r>
              <a:rPr b="1" lang="en-US" sz="1600">
                <a:solidFill>
                  <a:srgbClr val="ffff66"/>
                </a:solidFill>
                <a:latin typeface="Times New Roman"/>
              </a:rPr>
              <a:t>Source:  Economic Research Institute, 2007</a:t>
            </a:r>
            <a:endParaRPr/>
          </a:p>
        </p:txBody>
      </p:sp>
    </p:spTree>
  </p:cSld>
  <p:transition advTm="10000" spd="med">
    <p:wipe dir="r"/>
  </p:transition>
  <p:timing>
    <p:tnLst>
      <p:par>
        <p:cTn dur="indefinite" id="304" nodeType="tmRoot" restart="never">
          <p:childTnLst>
            <p:seq>
              <p:cTn id="305" nodeType="mainSeq">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CustomShape 1"/>
          <p:cNvSpPr/>
          <p:nvPr/>
        </p:nvSpPr>
        <p:spPr>
          <a:xfrm>
            <a:off x="403920" y="6248520"/>
            <a:ext cx="3938400" cy="333360"/>
          </a:xfrm>
          <a:prstGeom prst="rect">
            <a:avLst/>
          </a:prstGeom>
        </p:spPr>
        <p:txBody>
          <a:bodyPr bIns="45000" lIns="90000" rIns="90000" tIns="45000" wrap="none"/>
          <a:p>
            <a:pPr algn="r"/>
            <a:r>
              <a:rPr b="1" lang="en-US" sz="1600">
                <a:solidFill>
                  <a:srgbClr val="ffff66"/>
                </a:solidFill>
                <a:latin typeface="Times New Roman"/>
              </a:rPr>
              <a:t>Source:  Economic Research Institute, 2007</a:t>
            </a:r>
            <a:endParaRPr/>
          </a:p>
        </p:txBody>
      </p:sp>
      <p:sp>
        <p:nvSpPr>
          <p:cNvPr id="137" name="CustomShape 2"/>
          <p:cNvSpPr/>
          <p:nvPr/>
        </p:nvSpPr>
        <p:spPr>
          <a:xfrm>
            <a:off x="0" y="304920"/>
            <a:ext cx="9143280" cy="638640"/>
          </a:xfrm>
          <a:prstGeom prst="rect">
            <a:avLst/>
          </a:prstGeom>
          <a:solidFill>
            <a:srgbClr val="000080"/>
          </a:solidFill>
        </p:spPr>
        <p:txBody>
          <a:bodyPr bIns="45000" lIns="90000" rIns="90000" tIns="45000"/>
          <a:p>
            <a:pPr algn="ctr"/>
            <a:r>
              <a:rPr b="1" lang="en-US" sz="3600">
                <a:solidFill>
                  <a:srgbClr val="ffe701"/>
                </a:solidFill>
                <a:latin typeface="Times New Roman"/>
              </a:rPr>
              <a:t>How Maui Residents Perceive Tourism</a:t>
            </a:r>
            <a:r>
              <a:rPr b="1" lang="en-US" sz="3200">
                <a:solidFill>
                  <a:srgbClr val="ffff99"/>
                </a:solidFill>
                <a:latin typeface="Arial"/>
              </a:rPr>
              <a:t> </a:t>
            </a:r>
            <a:endParaRPr/>
          </a:p>
        </p:txBody>
      </p:sp>
    </p:spTree>
  </p:cSld>
  <p:transition advTm="10000" spd="med">
    <p:wipe dir="r"/>
  </p:transition>
  <p:timing>
    <p:tnLst>
      <p:par>
        <p:cTn dur="indefinite" id="306" nodeType="tmRoot" restart="never">
          <p:childTnLst>
            <p:seq>
              <p:cTn id="307" nodeType="mainSeq">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8" name="CustomShape 1"/>
          <p:cNvSpPr/>
          <p:nvPr/>
        </p:nvSpPr>
        <p:spPr>
          <a:xfrm>
            <a:off x="0" y="1295280"/>
            <a:ext cx="9222480" cy="2039760"/>
          </a:xfrm>
          <a:prstGeom prst="rect">
            <a:avLst/>
          </a:prstGeom>
        </p:spPr>
        <p:txBody>
          <a:bodyPr bIns="45000" lIns="90000" rIns="90000" tIns="45000"/>
          <a:p>
            <a:r>
              <a:rPr b="1" lang="en-US" sz="3200">
                <a:solidFill>
                  <a:srgbClr val="ffe701"/>
                </a:solidFill>
                <a:latin typeface="Times New Roman"/>
              </a:rPr>
              <a:t>Without adequate infrastructure how can there be any of the projected surges in population, all the proposed developments, influxes in tourism and the shifts in job types and location?</a:t>
            </a:r>
            <a:endParaRPr/>
          </a:p>
        </p:txBody>
      </p:sp>
      <p:sp>
        <p:nvSpPr>
          <p:cNvPr id="139" name="CustomShape 2"/>
          <p:cNvSpPr/>
          <p:nvPr/>
        </p:nvSpPr>
        <p:spPr>
          <a:xfrm>
            <a:off x="0" y="304920"/>
            <a:ext cx="9143280" cy="761400"/>
          </a:xfrm>
          <a:prstGeom prst="rect">
            <a:avLst/>
          </a:prstGeom>
        </p:spPr>
        <p:txBody>
          <a:bodyPr bIns="45000" lIns="90000" rIns="90000" tIns="45000"/>
          <a:p>
            <a:pPr algn="ctr"/>
            <a:r>
              <a:rPr b="1" lang="en-US" sz="4000">
                <a:solidFill>
                  <a:srgbClr val="ffe701"/>
                </a:solidFill>
                <a:latin typeface="Times New Roman"/>
              </a:rPr>
              <a:t>Infrastructure</a:t>
            </a:r>
            <a:endParaRPr/>
          </a:p>
        </p:txBody>
      </p:sp>
      <p:sp>
        <p:nvSpPr>
          <p:cNvPr id="140" name="CustomShape 3"/>
          <p:cNvSpPr/>
          <p:nvPr/>
        </p:nvSpPr>
        <p:spPr>
          <a:xfrm>
            <a:off x="0" y="3657600"/>
            <a:ext cx="9143280" cy="2039760"/>
          </a:xfrm>
          <a:prstGeom prst="rect">
            <a:avLst/>
          </a:prstGeom>
        </p:spPr>
        <p:txBody>
          <a:bodyPr bIns="45000" lIns="90000" rIns="90000" tIns="45000"/>
          <a:p>
            <a:r>
              <a:rPr b="1" lang="en-US" sz="3200">
                <a:solidFill>
                  <a:srgbClr val="ffe701"/>
                </a:solidFill>
                <a:latin typeface="Times New Roman"/>
              </a:rPr>
              <a:t>Even now a lack of adequate revenue sources means too much of Maui’s key infrastructure is already overworked &amp; outdated at the same time that capital expenditures are lagging.</a:t>
            </a:r>
            <a:endParaRPr/>
          </a:p>
        </p:txBody>
      </p:sp>
    </p:spTree>
  </p:cSld>
  <p:transition advTm="10000" spd="med">
    <p:wipe dir="r"/>
  </p:transition>
  <p:timing>
    <p:tnLst>
      <p:par>
        <p:cTn dur="indefinite" id="308" nodeType="tmRoot" restart="never">
          <p:childTnLst>
            <p:seq>
              <p:cTn id="309" nodeType="mainSeq">
                <p:childTnLst/>
              </p:cTn>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1" name="CustomShape 1"/>
          <p:cNvSpPr/>
          <p:nvPr/>
        </p:nvSpPr>
        <p:spPr>
          <a:xfrm>
            <a:off x="0" y="38160"/>
            <a:ext cx="9143280" cy="1430640"/>
          </a:xfrm>
          <a:prstGeom prst="rect">
            <a:avLst/>
          </a:prstGeom>
        </p:spPr>
        <p:txBody>
          <a:bodyPr bIns="45000" lIns="90000" rIns="90000" tIns="45000"/>
          <a:p>
            <a:pPr algn="ctr"/>
            <a:r>
              <a:rPr b="1" lang="en-US" sz="3200">
                <a:solidFill>
                  <a:srgbClr val="ffe701"/>
                </a:solidFill>
                <a:latin typeface="Times New Roman"/>
              </a:rPr>
              <a:t>Maui County Revenues &amp; Expenditures</a:t>
            </a:r>
            <a:endParaRPr/>
          </a:p>
          <a:p>
            <a:pPr algn="ctr"/>
            <a:r>
              <a:rPr b="1" lang="en-US" sz="3200">
                <a:solidFill>
                  <a:srgbClr val="ffe701"/>
                </a:solidFill>
                <a:latin typeface="Times New Roman"/>
              </a:rPr>
              <a:t> </a:t>
            </a:r>
            <a:r>
              <a:rPr b="1" lang="en-US" sz="3200">
                <a:solidFill>
                  <a:srgbClr val="ffe701"/>
                </a:solidFill>
                <a:latin typeface="Times New Roman"/>
              </a:rPr>
              <a:t>1994 – 2009</a:t>
            </a:r>
            <a:endParaRPr/>
          </a:p>
          <a:p>
            <a:pPr algn="ctr"/>
            <a:r>
              <a:rPr b="1" lang="en-US" sz="2400">
                <a:solidFill>
                  <a:srgbClr val="ffe701"/>
                </a:solidFill>
                <a:latin typeface="Times New Roman"/>
              </a:rPr>
              <a:t>$-millions</a:t>
            </a:r>
            <a:endParaRPr/>
          </a:p>
        </p:txBody>
      </p:sp>
      <p:sp>
        <p:nvSpPr>
          <p:cNvPr id="142" name="CustomShape 2"/>
          <p:cNvSpPr/>
          <p:nvPr/>
        </p:nvSpPr>
        <p:spPr>
          <a:xfrm>
            <a:off x="0" y="5473080"/>
            <a:ext cx="9143280" cy="1369800"/>
          </a:xfrm>
          <a:prstGeom prst="rect">
            <a:avLst/>
          </a:prstGeom>
          <a:solidFill>
            <a:srgbClr val="000080"/>
          </a:solidFill>
        </p:spPr>
        <p:txBody>
          <a:bodyPr bIns="45000" lIns="90000" rIns="90000" tIns="45000"/>
          <a:p>
            <a:r>
              <a:rPr b="1" lang="en-US" sz="2800">
                <a:solidFill>
                  <a:srgbClr val="ffe701"/>
                </a:solidFill>
                <a:latin typeface="Times New Roman"/>
              </a:rPr>
              <a:t>From 1994 through 2009, Maui County </a:t>
            </a:r>
            <a:r>
              <a:rPr b="1" lang="en-US" sz="2800">
                <a:solidFill>
                  <a:srgbClr val="ff0000"/>
                </a:solidFill>
                <a:latin typeface="Times New Roman"/>
              </a:rPr>
              <a:t>revenues</a:t>
            </a:r>
            <a:r>
              <a:rPr b="1" lang="en-US" sz="2800">
                <a:solidFill>
                  <a:srgbClr val="ffe701"/>
                </a:solidFill>
                <a:latin typeface="Times New Roman"/>
              </a:rPr>
              <a:t> grew at an average rate above 5.5% and yet, in just over half of those sixteen years revenues exceeded </a:t>
            </a:r>
            <a:r>
              <a:rPr b="1" lang="en-US" sz="2800">
                <a:solidFill>
                  <a:srgbClr val="2cff2c"/>
                </a:solidFill>
                <a:latin typeface="Times New Roman"/>
              </a:rPr>
              <a:t>expenditures</a:t>
            </a:r>
            <a:endParaRPr/>
          </a:p>
        </p:txBody>
      </p:sp>
      <p:sp>
        <p:nvSpPr>
          <p:cNvPr id="143" name="CustomShape 3"/>
          <p:cNvSpPr/>
          <p:nvPr/>
        </p:nvSpPr>
        <p:spPr>
          <a:xfrm>
            <a:off x="380880" y="1523880"/>
            <a:ext cx="8762400" cy="3656880"/>
          </a:xfrm>
          <a:prstGeom prst="rect">
            <a:avLst/>
          </a:prstGeom>
        </p:spPr>
      </p:sp>
    </p:spTree>
  </p:cSld>
  <p:transition advTm="9000" spd="med">
    <p:wipe dir="r"/>
  </p:transition>
  <p:timing>
    <p:tnLst>
      <p:par>
        <p:cTn dur="indefinite" id="310" nodeType="tmRoot" restart="never">
          <p:childTnLst>
            <p:seq>
              <p:cTn dur="indefinite" id="311" nodeType="mainSeq">
                <p:childTnLst>
                  <p:par>
                    <p:cTn fill="hold" id="312">
                      <p:stCondLst>
                        <p:cond delay="indefinite"/>
                      </p:stCondLst>
                      <p:childTnLst>
                        <p:par>
                          <p:cTn fill="hold" id="313">
                            <p:stCondLst>
                              <p:cond delay="0"/>
                            </p:stCondLst>
                            <p:childTnLst>
                              <p:par>
                                <p:cTn fill="hold" id="314" nodeType="afterEffect" presetClass="entr" presetID="53">
                                  <p:stCondLst>
                                    <p:cond delay="1500"/>
                                  </p:stCondLst>
                                  <p:childTnLst>
                                    <p:set>
                                      <p:cBhvr>
                                        <p:cTn dur="1" fill="hold" id="315">
                                          <p:stCondLst>
                                            <p:cond delay="0"/>
                                          </p:stCondLst>
                                        </p:cTn>
                                        <p:tgtEl>
                                          <p:spTgt spid="142"/>
                                        </p:tgtEl>
                                        <p:attrNameLst>
                                          <p:attrName>style.visibility</p:attrName>
                                        </p:attrNameLst>
                                      </p:cBhvr>
                                      <p:to>
                                        <p:strVal val="visible"/>
                                      </p:to>
                                    </p:set>
                                    <p:anim calcmode="lin" valueType="str">
                                      <p:cBhvr additive="repl">
                                        <p:cTn dur="1000" fill="hold" id="316"/>
                                        <p:tgtEl>
                                          <p:spTgt spid="142"/>
                                        </p:tgtEl>
                                      </p:cBhvr>
                                      <p:tavLst>
                                        <p:tav tm="100000">
                                          <p:val>
                                            <p:strVal val="width"/>
                                          </p:val>
                                        </p:tav>
                                      </p:tavLst>
                                    </p:anim>
                                    <p:anim calcmode="lin" valueType="str">
                                      <p:cBhvr additive="repl">
                                        <p:cTn dur="1000" fill="hold" id="317"/>
                                        <p:tgtEl>
                                          <p:spTgt spid="142"/>
                                        </p:tgtEl>
                                      </p:cBhvr>
                                      <p:tavLst>
                                        <p:tav tm="100000">
                                          <p:val>
                                            <p:strVal val="height"/>
                                          </p:val>
                                        </p:tav>
                                      </p:tavLst>
                                    </p:anim>
                                    <p:animEffect filter="fade" transition="in">
                                      <p:cBhvr additive="repl">
                                        <p:cTn dur="1000" fill="freeze" id="318"/>
                                        <p:tgtEl>
                                          <p:spTgt spid="14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 name="CustomShape 1"/>
          <p:cNvSpPr/>
          <p:nvPr/>
        </p:nvSpPr>
        <p:spPr>
          <a:xfrm>
            <a:off x="0" y="38160"/>
            <a:ext cx="9143280" cy="1430640"/>
          </a:xfrm>
          <a:prstGeom prst="rect">
            <a:avLst/>
          </a:prstGeom>
        </p:spPr>
        <p:txBody>
          <a:bodyPr bIns="45000" lIns="90000" rIns="90000" tIns="45000"/>
          <a:p>
            <a:pPr algn="ctr"/>
            <a:r>
              <a:rPr b="1" lang="en-US" sz="3200">
                <a:solidFill>
                  <a:srgbClr val="ffe701"/>
                </a:solidFill>
                <a:latin typeface="Times New Roman"/>
              </a:rPr>
              <a:t>Maui County Revenues &amp; Expenditures</a:t>
            </a:r>
            <a:endParaRPr/>
          </a:p>
          <a:p>
            <a:pPr algn="ctr"/>
            <a:r>
              <a:rPr b="1" lang="en-US" sz="3200">
                <a:solidFill>
                  <a:srgbClr val="ffe701"/>
                </a:solidFill>
                <a:latin typeface="Times New Roman"/>
              </a:rPr>
              <a:t> </a:t>
            </a:r>
            <a:r>
              <a:rPr b="1" lang="en-US" sz="3200">
                <a:solidFill>
                  <a:srgbClr val="ffe701"/>
                </a:solidFill>
                <a:latin typeface="Times New Roman"/>
              </a:rPr>
              <a:t>1994 – 2009</a:t>
            </a:r>
            <a:endParaRPr/>
          </a:p>
          <a:p>
            <a:pPr algn="ctr"/>
            <a:r>
              <a:rPr b="1" lang="en-US" sz="2400">
                <a:solidFill>
                  <a:srgbClr val="ffe701"/>
                </a:solidFill>
                <a:latin typeface="Times New Roman"/>
              </a:rPr>
              <a:t>$-millions</a:t>
            </a:r>
            <a:endParaRPr/>
          </a:p>
        </p:txBody>
      </p:sp>
      <p:sp>
        <p:nvSpPr>
          <p:cNvPr id="145" name="CustomShape 2"/>
          <p:cNvSpPr/>
          <p:nvPr/>
        </p:nvSpPr>
        <p:spPr>
          <a:xfrm>
            <a:off x="380880" y="1523880"/>
            <a:ext cx="8762400" cy="3656880"/>
          </a:xfrm>
          <a:prstGeom prst="rect">
            <a:avLst/>
          </a:prstGeom>
        </p:spPr>
      </p:sp>
      <p:sp>
        <p:nvSpPr>
          <p:cNvPr id="146" name="CustomShape 3"/>
          <p:cNvSpPr/>
          <p:nvPr/>
        </p:nvSpPr>
        <p:spPr>
          <a:xfrm>
            <a:off x="0" y="5380560"/>
            <a:ext cx="9143280" cy="1187280"/>
          </a:xfrm>
          <a:prstGeom prst="rect">
            <a:avLst/>
          </a:prstGeom>
        </p:spPr>
        <p:txBody>
          <a:bodyPr bIns="45000" lIns="90000" rIns="90000" tIns="45000"/>
          <a:p>
            <a:r>
              <a:rPr b="1" lang="en-US" sz="2400">
                <a:solidFill>
                  <a:srgbClr val="ffe701"/>
                </a:solidFill>
                <a:latin typeface="Times New Roman"/>
              </a:rPr>
              <a:t>But, while infrastructure—</a:t>
            </a:r>
            <a:r>
              <a:rPr b="1" lang="en-US" sz="2400">
                <a:solidFill>
                  <a:srgbClr val="00e6e6"/>
                </a:solidFill>
                <a:latin typeface="Times New Roman"/>
              </a:rPr>
              <a:t>capital</a:t>
            </a:r>
            <a:r>
              <a:rPr b="1" lang="en-US" sz="2400">
                <a:solidFill>
                  <a:srgbClr val="ffe701"/>
                </a:solidFill>
                <a:latin typeface="Times New Roman"/>
              </a:rPr>
              <a:t>—expenditures averaged 14% of </a:t>
            </a:r>
            <a:r>
              <a:rPr b="1" lang="en-US" sz="2400">
                <a:solidFill>
                  <a:srgbClr val="2cff2c"/>
                </a:solidFill>
                <a:latin typeface="Times New Roman"/>
              </a:rPr>
              <a:t>total budget expenditures </a:t>
            </a:r>
            <a:r>
              <a:rPr b="1" lang="en-US" sz="2400">
                <a:solidFill>
                  <a:srgbClr val="ffe701"/>
                </a:solidFill>
                <a:latin typeface="Times New Roman"/>
              </a:rPr>
              <a:t>from 2000 through 2004, that percentage dropped to only 10% starting in 2005 and 2006.</a:t>
            </a:r>
            <a:endParaRPr/>
          </a:p>
        </p:txBody>
      </p:sp>
    </p:spTree>
  </p:cSld>
  <p:transition advTm="9000" spd="med">
    <p:wipe dir="r"/>
  </p:transition>
  <p:timing>
    <p:tnLst>
      <p:par>
        <p:cTn dur="indefinite" id="319" nodeType="tmRoot" restart="never">
          <p:childTnLst>
            <p:seq>
              <p:cTn id="320" nodeType="mainSeq">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 name="CustomShape 1"/>
          <p:cNvSpPr/>
          <p:nvPr/>
        </p:nvSpPr>
        <p:spPr>
          <a:xfrm>
            <a:off x="457200" y="0"/>
            <a:ext cx="8228880" cy="913680"/>
          </a:xfrm>
          <a:prstGeom prst="rect">
            <a:avLst/>
          </a:prstGeom>
        </p:spPr>
        <p:txBody>
          <a:bodyPr bIns="45000" lIns="90000" rIns="90000" tIns="45000"/>
          <a:p>
            <a:pPr algn="ctr"/>
            <a:r>
              <a:rPr lang="en-US" sz="4800"/>
              <a:t>Inadequate Infrastructure</a:t>
            </a:r>
            <a:endParaRPr/>
          </a:p>
        </p:txBody>
      </p:sp>
      <p:sp>
        <p:nvSpPr>
          <p:cNvPr id="148" name="CustomShape 2"/>
          <p:cNvSpPr/>
          <p:nvPr/>
        </p:nvSpPr>
        <p:spPr>
          <a:xfrm>
            <a:off x="762120" y="762120"/>
            <a:ext cx="7406640" cy="638640"/>
          </a:xfrm>
          <a:prstGeom prst="rect">
            <a:avLst/>
          </a:prstGeom>
        </p:spPr>
        <p:txBody>
          <a:bodyPr bIns="45000" lIns="90000" rIns="90000" tIns="45000"/>
          <a:p>
            <a:pPr algn="ctr"/>
            <a:r>
              <a:rPr b="1" lang="en-US" sz="3600">
                <a:solidFill>
                  <a:srgbClr val="ffe701"/>
                </a:solidFill>
                <a:latin typeface="Times New Roman"/>
              </a:rPr>
              <a:t>Water</a:t>
            </a:r>
            <a:endParaRPr/>
          </a:p>
        </p:txBody>
      </p:sp>
      <p:sp>
        <p:nvSpPr>
          <p:cNvPr id="149" name="CustomShape 3"/>
          <p:cNvSpPr/>
          <p:nvPr/>
        </p:nvSpPr>
        <p:spPr>
          <a:xfrm>
            <a:off x="0" y="3048120"/>
            <a:ext cx="9143280" cy="943200"/>
          </a:xfrm>
          <a:prstGeom prst="rect">
            <a:avLst/>
          </a:prstGeom>
        </p:spPr>
        <p:txBody>
          <a:bodyPr bIns="45000" lIns="90000" rIns="90000" tIns="45000"/>
          <a:p>
            <a:r>
              <a:rPr b="1" lang="en-US" sz="2800">
                <a:solidFill>
                  <a:srgbClr val="ffe701"/>
                </a:solidFill>
                <a:latin typeface="Times New Roman"/>
              </a:rPr>
              <a:t>Regional Central Maui distribution source constructed in 1970’s &amp; 1980’s and needs constant maintenance.</a:t>
            </a:r>
            <a:endParaRPr/>
          </a:p>
        </p:txBody>
      </p:sp>
      <p:sp>
        <p:nvSpPr>
          <p:cNvPr id="150" name="CustomShape 4"/>
          <p:cNvSpPr/>
          <p:nvPr/>
        </p:nvSpPr>
        <p:spPr>
          <a:xfrm>
            <a:off x="0" y="4572000"/>
            <a:ext cx="9143280" cy="943200"/>
          </a:xfrm>
          <a:prstGeom prst="rect">
            <a:avLst/>
          </a:prstGeom>
        </p:spPr>
        <p:txBody>
          <a:bodyPr bIns="45000" lIns="90000" rIns="90000" tIns="45000"/>
          <a:p>
            <a:r>
              <a:rPr b="1" lang="en-US" sz="2800">
                <a:solidFill>
                  <a:srgbClr val="ffe701"/>
                </a:solidFill>
                <a:latin typeface="Times New Roman"/>
              </a:rPr>
              <a:t>Plantation ditch system goes back to the 1800’s and requires constant maintenance.</a:t>
            </a:r>
            <a:endParaRPr/>
          </a:p>
        </p:txBody>
      </p:sp>
      <p:sp>
        <p:nvSpPr>
          <p:cNvPr id="151" name="CustomShape 5"/>
          <p:cNvSpPr/>
          <p:nvPr/>
        </p:nvSpPr>
        <p:spPr>
          <a:xfrm>
            <a:off x="0" y="1371600"/>
            <a:ext cx="9143280" cy="943200"/>
          </a:xfrm>
          <a:prstGeom prst="rect">
            <a:avLst/>
          </a:prstGeom>
        </p:spPr>
        <p:txBody>
          <a:bodyPr bIns="45000" lIns="90000" rIns="90000" tIns="45000"/>
          <a:p>
            <a:r>
              <a:rPr b="1" lang="en-US" sz="2800">
                <a:solidFill>
                  <a:srgbClr val="ffe701"/>
                </a:solidFill>
                <a:latin typeface="Times New Roman"/>
              </a:rPr>
              <a:t>Iao Aquifer constructed from 1940 through the 1980’s is being pumped beyond any sustainable yield.</a:t>
            </a:r>
            <a:endParaRPr/>
          </a:p>
        </p:txBody>
      </p:sp>
    </p:spTree>
  </p:cSld>
  <p:transition advTm="10000" spd="med">
    <p:wipe dir="r"/>
  </p:transition>
  <p:timing>
    <p:tnLst>
      <p:par>
        <p:cTn dur="indefinite" id="321" nodeType="tmRoot" restart="never">
          <p:childTnLst>
            <p:seq>
              <p:cTn dur="indefinite" id="322" nodeType="mainSeq">
                <p:childTnLst>
                  <p:par>
                    <p:cTn fill="hold" id="323">
                      <p:stCondLst>
                        <p:cond delay="indefinite"/>
                      </p:stCondLst>
                      <p:childTnLst>
                        <p:par>
                          <p:cTn fill="hold" id="324">
                            <p:stCondLst>
                              <p:cond delay="0"/>
                            </p:stCondLst>
                            <p:childTnLst>
                              <p:par>
                                <p:cTn fill="hold" id="325" nodeType="clickEffect" presetClass="entr" presetID="53">
                                  <p:stCondLst>
                                    <p:cond delay="1000"/>
                                  </p:stCondLst>
                                  <p:childTnLst>
                                    <p:set>
                                      <p:cBhvr>
                                        <p:cTn dur="1" fill="hold" id="326">
                                          <p:stCondLst>
                                            <p:cond delay="0"/>
                                          </p:stCondLst>
                                        </p:cTn>
                                        <p:tgtEl>
                                          <p:spTgt spid="151"/>
                                        </p:tgtEl>
                                        <p:attrNameLst>
                                          <p:attrName>style.visibility</p:attrName>
                                        </p:attrNameLst>
                                      </p:cBhvr>
                                      <p:to>
                                        <p:strVal val="visible"/>
                                      </p:to>
                                    </p:set>
                                    <p:anim calcmode="lin" valueType="str">
                                      <p:cBhvr additive="repl">
                                        <p:cTn dur="1000" fill="hold" id="327"/>
                                        <p:tgtEl>
                                          <p:spTgt spid="151"/>
                                        </p:tgtEl>
                                      </p:cBhvr>
                                      <p:tavLst>
                                        <p:tav tm="100000">
                                          <p:val>
                                            <p:strVal val="width"/>
                                          </p:val>
                                        </p:tav>
                                      </p:tavLst>
                                    </p:anim>
                                    <p:anim calcmode="lin" valueType="str">
                                      <p:cBhvr additive="repl">
                                        <p:cTn dur="1000" fill="hold" id="328"/>
                                        <p:tgtEl>
                                          <p:spTgt spid="151"/>
                                        </p:tgtEl>
                                      </p:cBhvr>
                                      <p:tavLst>
                                        <p:tav tm="100000">
                                          <p:val>
                                            <p:strVal val="height"/>
                                          </p:val>
                                        </p:tav>
                                      </p:tavLst>
                                    </p:anim>
                                    <p:animEffect filter="fade" transition="in">
                                      <p:cBhvr additive="repl">
                                        <p:cTn dur="1000" fill="freeze" id="329"/>
                                        <p:tgtEl>
                                          <p:spTgt spid="151"/>
                                        </p:tgtEl>
                                      </p:cBhvr>
                                    </p:animEffect>
                                  </p:childTnLst>
                                </p:cTn>
                              </p:par>
                            </p:childTnLst>
                          </p:cTn>
                        </p:par>
                        <p:par>
                          <p:cTn fill="hold" id="330">
                            <p:stCondLst>
                              <p:cond delay="2000"/>
                            </p:stCondLst>
                            <p:childTnLst>
                              <p:par>
                                <p:cTn fill="hold" id="331" nodeType="afterEffect" presetClass="entr" presetID="53">
                                  <p:stCondLst>
                                    <p:cond delay="1000"/>
                                  </p:stCondLst>
                                  <p:childTnLst>
                                    <p:set>
                                      <p:cBhvr>
                                        <p:cTn dur="1" fill="hold" id="332">
                                          <p:stCondLst>
                                            <p:cond delay="0"/>
                                          </p:stCondLst>
                                        </p:cTn>
                                        <p:tgtEl>
                                          <p:spTgt spid="149"/>
                                        </p:tgtEl>
                                        <p:attrNameLst>
                                          <p:attrName>style.visibility</p:attrName>
                                        </p:attrNameLst>
                                      </p:cBhvr>
                                      <p:to>
                                        <p:strVal val="visible"/>
                                      </p:to>
                                    </p:set>
                                    <p:anim calcmode="lin" valueType="str">
                                      <p:cBhvr additive="repl">
                                        <p:cTn dur="1000" fill="hold" id="333"/>
                                        <p:tgtEl>
                                          <p:spTgt spid="149"/>
                                        </p:tgtEl>
                                      </p:cBhvr>
                                      <p:tavLst>
                                        <p:tav tm="100000">
                                          <p:val>
                                            <p:strVal val="width"/>
                                          </p:val>
                                        </p:tav>
                                      </p:tavLst>
                                    </p:anim>
                                    <p:anim calcmode="lin" valueType="str">
                                      <p:cBhvr additive="repl">
                                        <p:cTn dur="1000" fill="hold" id="334"/>
                                        <p:tgtEl>
                                          <p:spTgt spid="149"/>
                                        </p:tgtEl>
                                      </p:cBhvr>
                                      <p:tavLst>
                                        <p:tav tm="100000">
                                          <p:val>
                                            <p:strVal val="height"/>
                                          </p:val>
                                        </p:tav>
                                      </p:tavLst>
                                    </p:anim>
                                    <p:animEffect filter="fade" transition="in">
                                      <p:cBhvr additive="repl">
                                        <p:cTn dur="1000" fill="freeze" id="335"/>
                                        <p:tgtEl>
                                          <p:spTgt spid="149"/>
                                        </p:tgtEl>
                                      </p:cBhvr>
                                    </p:animEffect>
                                  </p:childTnLst>
                                </p:cTn>
                              </p:par>
                            </p:childTnLst>
                          </p:cTn>
                        </p:par>
                        <p:par>
                          <p:cTn fill="hold" id="336">
                            <p:stCondLst>
                              <p:cond delay="4000"/>
                            </p:stCondLst>
                            <p:childTnLst>
                              <p:par>
                                <p:cTn fill="hold" id="337" nodeType="afterEffect" presetClass="entr" presetID="53">
                                  <p:stCondLst>
                                    <p:cond delay="1000"/>
                                  </p:stCondLst>
                                  <p:childTnLst>
                                    <p:set>
                                      <p:cBhvr>
                                        <p:cTn dur="1" fill="hold" id="338">
                                          <p:stCondLst>
                                            <p:cond delay="0"/>
                                          </p:stCondLst>
                                        </p:cTn>
                                        <p:tgtEl>
                                          <p:spTgt spid="150"/>
                                        </p:tgtEl>
                                        <p:attrNameLst>
                                          <p:attrName>style.visibility</p:attrName>
                                        </p:attrNameLst>
                                      </p:cBhvr>
                                      <p:to>
                                        <p:strVal val="visible"/>
                                      </p:to>
                                    </p:set>
                                    <p:anim calcmode="lin" valueType="str">
                                      <p:cBhvr additive="repl">
                                        <p:cTn dur="1000" fill="hold" id="339"/>
                                        <p:tgtEl>
                                          <p:spTgt spid="150"/>
                                        </p:tgtEl>
                                      </p:cBhvr>
                                      <p:tavLst>
                                        <p:tav tm="100000">
                                          <p:val>
                                            <p:strVal val="width"/>
                                          </p:val>
                                        </p:tav>
                                      </p:tavLst>
                                    </p:anim>
                                    <p:anim calcmode="lin" valueType="str">
                                      <p:cBhvr additive="repl">
                                        <p:cTn dur="1000" fill="hold" id="340"/>
                                        <p:tgtEl>
                                          <p:spTgt spid="150"/>
                                        </p:tgtEl>
                                      </p:cBhvr>
                                      <p:tavLst>
                                        <p:tav tm="100000">
                                          <p:val>
                                            <p:strVal val="height"/>
                                          </p:val>
                                        </p:tav>
                                      </p:tavLst>
                                    </p:anim>
                                    <p:animEffect filter="fade" transition="in">
                                      <p:cBhvr additive="repl">
                                        <p:cTn dur="1000" fill="freeze" id="341"/>
                                        <p:tgtEl>
                                          <p:spTgt spid="15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 name="CustomShape 1"/>
          <p:cNvSpPr/>
          <p:nvPr/>
        </p:nvSpPr>
        <p:spPr>
          <a:xfrm>
            <a:off x="0" y="0"/>
            <a:ext cx="9143280" cy="699480"/>
          </a:xfrm>
          <a:prstGeom prst="rect">
            <a:avLst/>
          </a:prstGeom>
        </p:spPr>
        <p:txBody>
          <a:bodyPr bIns="45000" lIns="90000" rIns="90000" tIns="45000"/>
          <a:p>
            <a:pPr algn="ctr"/>
            <a:r>
              <a:rPr b="1" lang="en-US" sz="4000">
                <a:solidFill>
                  <a:srgbClr val="ffe701"/>
                </a:solidFill>
                <a:latin typeface="Times New Roman"/>
              </a:rPr>
              <a:t>Maui Nui’s “Tipping Points”? </a:t>
            </a:r>
            <a:endParaRPr/>
          </a:p>
        </p:txBody>
      </p:sp>
      <p:sp>
        <p:nvSpPr>
          <p:cNvPr id="40" name="CustomShape 2"/>
          <p:cNvSpPr/>
          <p:nvPr/>
        </p:nvSpPr>
        <p:spPr>
          <a:xfrm>
            <a:off x="0" y="952560"/>
            <a:ext cx="9143280" cy="3656160"/>
          </a:xfrm>
          <a:prstGeom prst="rect">
            <a:avLst/>
          </a:prstGeom>
        </p:spPr>
        <p:txBody>
          <a:bodyPr bIns="45000" lIns="90000" rIns="90000" tIns="45000"/>
          <a:p>
            <a:endParaRPr/>
          </a:p>
          <a:p>
            <a:r>
              <a:rPr b="1" lang="en-US" sz="3600">
                <a:solidFill>
                  <a:srgbClr val="ffe701"/>
                </a:solidFill>
                <a:latin typeface="Times New Roman"/>
              </a:rPr>
              <a:t>“</a:t>
            </a:r>
            <a:r>
              <a:rPr b="1" lang="en-US" sz="3600">
                <a:solidFill>
                  <a:srgbClr val="ffe701"/>
                </a:solidFill>
                <a:latin typeface="Times New Roman"/>
              </a:rPr>
              <a:t>A plague of problems only… getting worse.  We are rapidly losing green space, beaches and marine life; our sewers are overflowing; our limited water supply is being rapidly depleted; our soil, water and food are found contaminated by toxic chemicals… </a:t>
            </a:r>
            <a:endParaRPr/>
          </a:p>
        </p:txBody>
      </p:sp>
    </p:spTree>
  </p:cSld>
  <p:timing>
    <p:tnLst>
      <p:par>
        <p:cTn dur="indefinite" id="30" nodeType="tmRoot" restart="never">
          <p:childTnLst>
            <p:seq>
              <p:cTn dur="indefinite" id="31" nodeType="mainSeq">
                <p:childTnLst>
                  <p:par>
                    <p:cTn fill="hold" id="32">
                      <p:stCondLst>
                        <p:cond delay="indefinite"/>
                      </p:stCondLst>
                      <p:childTnLst>
                        <p:par>
                          <p:cTn fill="hold" id="33">
                            <p:stCondLst>
                              <p:cond delay="0"/>
                            </p:stCondLst>
                            <p:childTnLst>
                              <p:par>
                                <p:cTn fill="hold" id="34" nodeType="clickEffect" presetClass="entr" presetID="53">
                                  <p:stCondLst>
                                    <p:cond delay="0"/>
                                  </p:stCondLst>
                                  <p:childTnLst>
                                    <p:set>
                                      <p:cBhvr>
                                        <p:cTn dur="1" fill="hold" id="35">
                                          <p:stCondLst>
                                            <p:cond delay="0"/>
                                          </p:stCondLst>
                                        </p:cTn>
                                        <p:tgtEl>
                                          <p:spTgt spid="40">
                                            <p:txEl>
                                              <p:pRg end="254" st="1"/>
                                            </p:txEl>
                                          </p:spTgt>
                                        </p:tgtEl>
                                        <p:attrNameLst>
                                          <p:attrName>style.visibility</p:attrName>
                                        </p:attrNameLst>
                                      </p:cBhvr>
                                      <p:to>
                                        <p:strVal val="visible"/>
                                      </p:to>
                                    </p:set>
                                    <p:anim calcmode="lin" valueType="str">
                                      <p:cBhvr additive="repl">
                                        <p:cTn dur="1000" fill="hold" id="36"/>
                                        <p:tgtEl>
                                          <p:spTgt spid="40">
                                            <p:txEl>
                                              <p:pRg end="254" st="1"/>
                                            </p:txEl>
                                          </p:spTgt>
                                        </p:tgtEl>
                                      </p:cBhvr>
                                      <p:tavLst>
                                        <p:tav tm="100000">
                                          <p:val>
                                            <p:strVal val="width"/>
                                          </p:val>
                                        </p:tav>
                                      </p:tavLst>
                                    </p:anim>
                                    <p:anim calcmode="lin" valueType="str">
                                      <p:cBhvr additive="repl">
                                        <p:cTn dur="1000" fill="hold" id="37"/>
                                        <p:tgtEl>
                                          <p:spTgt spid="40">
                                            <p:txEl>
                                              <p:pRg end="254" st="1"/>
                                            </p:txEl>
                                          </p:spTgt>
                                        </p:tgtEl>
                                      </p:cBhvr>
                                      <p:tavLst>
                                        <p:tav tm="100000">
                                          <p:val>
                                            <p:strVal val="height"/>
                                          </p:val>
                                        </p:tav>
                                      </p:tavLst>
                                    </p:anim>
                                    <p:animEffect filter="fade" transition="in">
                                      <p:cBhvr additive="repl">
                                        <p:cTn dur="1000" fill="freeze" id="38"/>
                                        <p:tgtEl>
                                          <p:spTgt spid="40">
                                            <p:txEl>
                                              <p:pRg end="254" st="1"/>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 name="CustomShape 1"/>
          <p:cNvSpPr/>
          <p:nvPr/>
        </p:nvSpPr>
        <p:spPr>
          <a:xfrm>
            <a:off x="457200" y="0"/>
            <a:ext cx="8228880" cy="913680"/>
          </a:xfrm>
          <a:prstGeom prst="rect">
            <a:avLst/>
          </a:prstGeom>
        </p:spPr>
        <p:txBody>
          <a:bodyPr bIns="45000" lIns="90000" rIns="90000" tIns="45000"/>
          <a:p>
            <a:pPr algn="ctr"/>
            <a:r>
              <a:rPr lang="en-US" sz="4800"/>
              <a:t>Inadequate Infrastructure</a:t>
            </a:r>
            <a:endParaRPr/>
          </a:p>
        </p:txBody>
      </p:sp>
      <p:sp>
        <p:nvSpPr>
          <p:cNvPr id="153" name="CustomShape 2"/>
          <p:cNvSpPr/>
          <p:nvPr/>
        </p:nvSpPr>
        <p:spPr>
          <a:xfrm>
            <a:off x="762120" y="762120"/>
            <a:ext cx="7406640" cy="638640"/>
          </a:xfrm>
          <a:prstGeom prst="rect">
            <a:avLst/>
          </a:prstGeom>
        </p:spPr>
        <p:txBody>
          <a:bodyPr bIns="45000" lIns="90000" rIns="90000" tIns="45000"/>
          <a:p>
            <a:pPr algn="ctr"/>
            <a:r>
              <a:rPr b="1" lang="en-US" sz="3600">
                <a:solidFill>
                  <a:srgbClr val="3366cc"/>
                </a:solidFill>
                <a:latin typeface="Times New Roman"/>
              </a:rPr>
              <a:t>Water</a:t>
            </a:r>
            <a:endParaRPr/>
          </a:p>
        </p:txBody>
      </p:sp>
      <p:sp>
        <p:nvSpPr>
          <p:cNvPr id="154" name="CustomShape 3"/>
          <p:cNvSpPr/>
          <p:nvPr/>
        </p:nvSpPr>
        <p:spPr>
          <a:xfrm>
            <a:off x="762120" y="1447920"/>
            <a:ext cx="7406640" cy="638640"/>
          </a:xfrm>
          <a:prstGeom prst="rect">
            <a:avLst/>
          </a:prstGeom>
        </p:spPr>
        <p:txBody>
          <a:bodyPr bIns="45000" lIns="90000" rIns="90000" tIns="45000"/>
          <a:p>
            <a:pPr algn="ctr"/>
            <a:r>
              <a:rPr b="1" lang="en-US" sz="3600">
                <a:solidFill>
                  <a:srgbClr val="ffe701"/>
                </a:solidFill>
                <a:latin typeface="Times New Roman"/>
              </a:rPr>
              <a:t>Sewage Treatment</a:t>
            </a:r>
            <a:endParaRPr/>
          </a:p>
        </p:txBody>
      </p:sp>
      <p:sp>
        <p:nvSpPr>
          <p:cNvPr id="155" name="CustomShape 4"/>
          <p:cNvSpPr/>
          <p:nvPr/>
        </p:nvSpPr>
        <p:spPr>
          <a:xfrm>
            <a:off x="0" y="2133720"/>
            <a:ext cx="9143280" cy="1369800"/>
          </a:xfrm>
          <a:prstGeom prst="rect">
            <a:avLst/>
          </a:prstGeom>
        </p:spPr>
        <p:txBody>
          <a:bodyPr bIns="45000" lIns="90000" rIns="90000" tIns="45000"/>
          <a:p>
            <a:r>
              <a:rPr b="1" lang="en-US" sz="2800">
                <a:solidFill>
                  <a:srgbClr val="ffe701"/>
                </a:solidFill>
                <a:latin typeface="Times New Roman"/>
              </a:rPr>
              <a:t>Wailuku – Kahului wastewater reclamation facility constructed in early 1970’s and needs tsunami and shoreline fortification.</a:t>
            </a:r>
            <a:endParaRPr/>
          </a:p>
        </p:txBody>
      </p:sp>
      <p:sp>
        <p:nvSpPr>
          <p:cNvPr id="156" name="CustomShape 5"/>
          <p:cNvSpPr/>
          <p:nvPr/>
        </p:nvSpPr>
        <p:spPr>
          <a:xfrm>
            <a:off x="0" y="3429000"/>
            <a:ext cx="9143280" cy="1369800"/>
          </a:xfrm>
          <a:prstGeom prst="rect">
            <a:avLst/>
          </a:prstGeom>
        </p:spPr>
        <p:txBody>
          <a:bodyPr bIns="45000" lIns="90000" rIns="90000" tIns="45000"/>
          <a:p>
            <a:r>
              <a:rPr b="1" lang="en-US" sz="2800">
                <a:solidFill>
                  <a:srgbClr val="ffe701"/>
                </a:solidFill>
                <a:latin typeface="Times New Roman"/>
              </a:rPr>
              <a:t>Lahaina wastewater reclamation and collection system goes back to mid-1970’s and the earliest facility already is off-line.</a:t>
            </a:r>
            <a:endParaRPr/>
          </a:p>
        </p:txBody>
      </p:sp>
      <p:sp>
        <p:nvSpPr>
          <p:cNvPr id="157" name="CustomShape 6"/>
          <p:cNvSpPr/>
          <p:nvPr/>
        </p:nvSpPr>
        <p:spPr>
          <a:xfrm>
            <a:off x="0" y="4724280"/>
            <a:ext cx="9295560" cy="943200"/>
          </a:xfrm>
          <a:prstGeom prst="rect">
            <a:avLst/>
          </a:prstGeom>
        </p:spPr>
        <p:txBody>
          <a:bodyPr bIns="45000" lIns="90000" rIns="90000" tIns="45000"/>
          <a:p>
            <a:r>
              <a:rPr b="1" lang="en-US" sz="2800">
                <a:solidFill>
                  <a:srgbClr val="ffe701"/>
                </a:solidFill>
                <a:latin typeface="Times New Roman"/>
              </a:rPr>
              <a:t>Kihei wastewater reclamation facility was constructed in 1975 and has capacity remaining.</a:t>
            </a:r>
            <a:endParaRPr/>
          </a:p>
        </p:txBody>
      </p:sp>
      <p:sp>
        <p:nvSpPr>
          <p:cNvPr id="158" name="CustomShape 7"/>
          <p:cNvSpPr/>
          <p:nvPr/>
        </p:nvSpPr>
        <p:spPr>
          <a:xfrm>
            <a:off x="0" y="5715000"/>
            <a:ext cx="9143280" cy="943200"/>
          </a:xfrm>
          <a:prstGeom prst="rect">
            <a:avLst/>
          </a:prstGeom>
        </p:spPr>
        <p:txBody>
          <a:bodyPr bIns="45000" lIns="90000" rIns="90000" tIns="45000"/>
          <a:p>
            <a:r>
              <a:rPr b="1" lang="en-US" sz="2800">
                <a:solidFill>
                  <a:srgbClr val="ffe701"/>
                </a:solidFill>
                <a:latin typeface="Times New Roman"/>
              </a:rPr>
              <a:t>Regional transmission line built in 1970’s &amp; 1980’s and needs constant maintenance.</a:t>
            </a:r>
            <a:endParaRPr/>
          </a:p>
        </p:txBody>
      </p:sp>
    </p:spTree>
  </p:cSld>
  <p:transition advTm="10000" spd="med">
    <p:wipe dir="r"/>
  </p:transition>
  <p:timing>
    <p:tnLst>
      <p:par>
        <p:cTn dur="indefinite" id="342" nodeType="tmRoot" restart="never">
          <p:childTnLst>
            <p:seq>
              <p:cTn dur="indefinite" id="343" nodeType="mainSeq">
                <p:childTnLst>
                  <p:par>
                    <p:cTn fill="hold" id="344">
                      <p:stCondLst>
                        <p:cond delay="indefinite"/>
                      </p:stCondLst>
                      <p:childTnLst>
                        <p:par>
                          <p:cTn fill="hold" id="345">
                            <p:stCondLst>
                              <p:cond delay="0"/>
                            </p:stCondLst>
                            <p:childTnLst>
                              <p:par>
                                <p:cTn fill="hold" id="346" nodeType="afterEffect" presetClass="entr" presetID="23" presetSubtype="16">
                                  <p:stCondLst>
                                    <p:cond delay="1000"/>
                                  </p:stCondLst>
                                  <p:childTnLst>
                                    <p:set>
                                      <p:cBhvr>
                                        <p:cTn dur="1" fill="hold" id="347">
                                          <p:stCondLst>
                                            <p:cond delay="0"/>
                                          </p:stCondLst>
                                        </p:cTn>
                                        <p:tgtEl>
                                          <p:spTgt spid="155"/>
                                        </p:tgtEl>
                                        <p:attrNameLst>
                                          <p:attrName>style.visibility</p:attrName>
                                        </p:attrNameLst>
                                      </p:cBhvr>
                                      <p:to>
                                        <p:strVal val="visible"/>
                                      </p:to>
                                    </p:set>
                                    <p:anim calcmode="lin" valueType="str">
                                      <p:cBhvr additive="repl">
                                        <p:cTn dur="1000" fill="hold" id="348"/>
                                        <p:tgtEl>
                                          <p:spTgt spid="155"/>
                                        </p:tgtEl>
                                      </p:cBhvr>
                                      <p:tavLst>
                                        <p:tav tm="100000">
                                          <p:val>
                                            <p:strVal val="width"/>
                                          </p:val>
                                        </p:tav>
                                      </p:tavLst>
                                    </p:anim>
                                    <p:anim calcmode="lin" valueType="str">
                                      <p:cBhvr additive="repl">
                                        <p:cTn dur="1000" fill="hold" id="349"/>
                                        <p:tgtEl>
                                          <p:spTgt spid="155"/>
                                        </p:tgtEl>
                                      </p:cBhvr>
                                      <p:tavLst>
                                        <p:tav tm="100000">
                                          <p:val>
                                            <p:strVal val="height"/>
                                          </p:val>
                                        </p:tav>
                                      </p:tavLst>
                                    </p:anim>
                                  </p:childTnLst>
                                </p:cTn>
                              </p:par>
                            </p:childTnLst>
                          </p:cTn>
                        </p:par>
                        <p:par>
                          <p:cTn fill="hold" id="350">
                            <p:stCondLst>
                              <p:cond delay="2000"/>
                            </p:stCondLst>
                            <p:childTnLst>
                              <p:par>
                                <p:cTn fill="hold" id="351" nodeType="afterEffect" presetClass="entr" presetID="23" presetSubtype="16">
                                  <p:stCondLst>
                                    <p:cond delay="1000"/>
                                  </p:stCondLst>
                                  <p:childTnLst>
                                    <p:set>
                                      <p:cBhvr>
                                        <p:cTn dur="1" fill="hold" id="352">
                                          <p:stCondLst>
                                            <p:cond delay="0"/>
                                          </p:stCondLst>
                                        </p:cTn>
                                        <p:tgtEl>
                                          <p:spTgt spid="156"/>
                                        </p:tgtEl>
                                        <p:attrNameLst>
                                          <p:attrName>style.visibility</p:attrName>
                                        </p:attrNameLst>
                                      </p:cBhvr>
                                      <p:to>
                                        <p:strVal val="visible"/>
                                      </p:to>
                                    </p:set>
                                    <p:anim calcmode="lin" valueType="str">
                                      <p:cBhvr additive="repl">
                                        <p:cTn dur="1000" fill="hold" id="353"/>
                                        <p:tgtEl>
                                          <p:spTgt spid="156"/>
                                        </p:tgtEl>
                                      </p:cBhvr>
                                      <p:tavLst>
                                        <p:tav tm="100000">
                                          <p:val>
                                            <p:strVal val="width"/>
                                          </p:val>
                                        </p:tav>
                                      </p:tavLst>
                                    </p:anim>
                                    <p:anim calcmode="lin" valueType="str">
                                      <p:cBhvr additive="repl">
                                        <p:cTn dur="1000" fill="hold" id="354"/>
                                        <p:tgtEl>
                                          <p:spTgt spid="156"/>
                                        </p:tgtEl>
                                      </p:cBhvr>
                                      <p:tavLst>
                                        <p:tav tm="100000">
                                          <p:val>
                                            <p:strVal val="height"/>
                                          </p:val>
                                        </p:tav>
                                      </p:tavLst>
                                    </p:anim>
                                  </p:childTnLst>
                                </p:cTn>
                              </p:par>
                            </p:childTnLst>
                          </p:cTn>
                        </p:par>
                        <p:par>
                          <p:cTn fill="hold" id="355">
                            <p:stCondLst>
                              <p:cond delay="4000"/>
                            </p:stCondLst>
                            <p:childTnLst>
                              <p:par>
                                <p:cTn fill="hold" id="356" nodeType="afterEffect" presetClass="entr" presetID="23" presetSubtype="16">
                                  <p:stCondLst>
                                    <p:cond delay="1000"/>
                                  </p:stCondLst>
                                  <p:childTnLst>
                                    <p:set>
                                      <p:cBhvr>
                                        <p:cTn dur="1" fill="hold" id="357">
                                          <p:stCondLst>
                                            <p:cond delay="0"/>
                                          </p:stCondLst>
                                        </p:cTn>
                                        <p:tgtEl>
                                          <p:spTgt spid="157"/>
                                        </p:tgtEl>
                                        <p:attrNameLst>
                                          <p:attrName>style.visibility</p:attrName>
                                        </p:attrNameLst>
                                      </p:cBhvr>
                                      <p:to>
                                        <p:strVal val="visible"/>
                                      </p:to>
                                    </p:set>
                                    <p:anim calcmode="lin" valueType="str">
                                      <p:cBhvr additive="repl">
                                        <p:cTn dur="1000" fill="hold" id="358"/>
                                        <p:tgtEl>
                                          <p:spTgt spid="157"/>
                                        </p:tgtEl>
                                      </p:cBhvr>
                                      <p:tavLst>
                                        <p:tav tm="100000">
                                          <p:val>
                                            <p:strVal val="width"/>
                                          </p:val>
                                        </p:tav>
                                      </p:tavLst>
                                    </p:anim>
                                    <p:anim calcmode="lin" valueType="str">
                                      <p:cBhvr additive="repl">
                                        <p:cTn dur="1000" fill="hold" id="359"/>
                                        <p:tgtEl>
                                          <p:spTgt spid="157"/>
                                        </p:tgtEl>
                                      </p:cBhvr>
                                      <p:tavLst>
                                        <p:tav tm="100000">
                                          <p:val>
                                            <p:strVal val="height"/>
                                          </p:val>
                                        </p:tav>
                                      </p:tavLst>
                                    </p:anim>
                                  </p:childTnLst>
                                </p:cTn>
                              </p:par>
                            </p:childTnLst>
                          </p:cTn>
                        </p:par>
                        <p:par>
                          <p:cTn fill="hold" id="360">
                            <p:stCondLst>
                              <p:cond delay="6000"/>
                            </p:stCondLst>
                            <p:childTnLst>
                              <p:par>
                                <p:cTn fill="hold" id="361" nodeType="afterEffect" presetClass="entr" presetID="23" presetSubtype="16">
                                  <p:stCondLst>
                                    <p:cond delay="1000"/>
                                  </p:stCondLst>
                                  <p:childTnLst>
                                    <p:set>
                                      <p:cBhvr>
                                        <p:cTn dur="1" fill="hold" id="362">
                                          <p:stCondLst>
                                            <p:cond delay="0"/>
                                          </p:stCondLst>
                                        </p:cTn>
                                        <p:tgtEl>
                                          <p:spTgt spid="158"/>
                                        </p:tgtEl>
                                        <p:attrNameLst>
                                          <p:attrName>style.visibility</p:attrName>
                                        </p:attrNameLst>
                                      </p:cBhvr>
                                      <p:to>
                                        <p:strVal val="visible"/>
                                      </p:to>
                                    </p:set>
                                    <p:anim calcmode="lin" valueType="str">
                                      <p:cBhvr additive="repl">
                                        <p:cTn dur="1000" fill="hold" id="363"/>
                                        <p:tgtEl>
                                          <p:spTgt spid="158"/>
                                        </p:tgtEl>
                                      </p:cBhvr>
                                      <p:tavLst>
                                        <p:tav tm="100000">
                                          <p:val>
                                            <p:strVal val="width"/>
                                          </p:val>
                                        </p:tav>
                                      </p:tavLst>
                                    </p:anim>
                                    <p:anim calcmode="lin" valueType="str">
                                      <p:cBhvr additive="repl">
                                        <p:cTn dur="1000" fill="hold" id="364"/>
                                        <p:tgtEl>
                                          <p:spTgt spid="158"/>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9" name="CustomShape 1"/>
          <p:cNvSpPr/>
          <p:nvPr/>
        </p:nvSpPr>
        <p:spPr>
          <a:xfrm>
            <a:off x="457200" y="0"/>
            <a:ext cx="8228880" cy="913680"/>
          </a:xfrm>
          <a:prstGeom prst="rect">
            <a:avLst/>
          </a:prstGeom>
        </p:spPr>
        <p:txBody>
          <a:bodyPr bIns="45000" lIns="90000" rIns="90000" tIns="45000"/>
          <a:p>
            <a:pPr algn="ctr"/>
            <a:r>
              <a:rPr lang="en-US" sz="4800"/>
              <a:t>Inadequate Infrastructure</a:t>
            </a:r>
            <a:endParaRPr/>
          </a:p>
        </p:txBody>
      </p:sp>
      <p:sp>
        <p:nvSpPr>
          <p:cNvPr id="160" name="CustomShape 2"/>
          <p:cNvSpPr/>
          <p:nvPr/>
        </p:nvSpPr>
        <p:spPr>
          <a:xfrm>
            <a:off x="762120" y="762120"/>
            <a:ext cx="7406640" cy="638640"/>
          </a:xfrm>
          <a:prstGeom prst="rect">
            <a:avLst/>
          </a:prstGeom>
        </p:spPr>
        <p:txBody>
          <a:bodyPr bIns="45000" lIns="90000" rIns="90000" tIns="45000"/>
          <a:p>
            <a:pPr algn="ctr"/>
            <a:r>
              <a:rPr b="1" lang="en-US" sz="3600">
                <a:solidFill>
                  <a:srgbClr val="3366cc"/>
                </a:solidFill>
                <a:latin typeface="Times New Roman"/>
              </a:rPr>
              <a:t>Water</a:t>
            </a:r>
            <a:endParaRPr/>
          </a:p>
        </p:txBody>
      </p:sp>
      <p:sp>
        <p:nvSpPr>
          <p:cNvPr id="161" name="CustomShape 3"/>
          <p:cNvSpPr/>
          <p:nvPr/>
        </p:nvSpPr>
        <p:spPr>
          <a:xfrm>
            <a:off x="762120" y="1523880"/>
            <a:ext cx="7406640" cy="638640"/>
          </a:xfrm>
          <a:prstGeom prst="rect">
            <a:avLst/>
          </a:prstGeom>
        </p:spPr>
        <p:txBody>
          <a:bodyPr bIns="45000" lIns="90000" rIns="90000" tIns="45000"/>
          <a:p>
            <a:pPr algn="ctr"/>
            <a:r>
              <a:rPr b="1" lang="en-US" sz="3600">
                <a:solidFill>
                  <a:srgbClr val="3366cc"/>
                </a:solidFill>
                <a:latin typeface="Times New Roman"/>
              </a:rPr>
              <a:t>Sewage Treatment</a:t>
            </a:r>
            <a:endParaRPr/>
          </a:p>
        </p:txBody>
      </p:sp>
      <p:sp>
        <p:nvSpPr>
          <p:cNvPr id="162" name="CustomShape 4"/>
          <p:cNvSpPr/>
          <p:nvPr/>
        </p:nvSpPr>
        <p:spPr>
          <a:xfrm>
            <a:off x="762120" y="1981080"/>
            <a:ext cx="7406640" cy="638640"/>
          </a:xfrm>
          <a:prstGeom prst="rect">
            <a:avLst/>
          </a:prstGeom>
        </p:spPr>
        <p:txBody>
          <a:bodyPr bIns="45000" lIns="90000" rIns="90000" tIns="45000"/>
          <a:p>
            <a:pPr algn="ctr"/>
            <a:r>
              <a:rPr b="1" lang="en-US" sz="3600">
                <a:solidFill>
                  <a:srgbClr val="ffe701"/>
                </a:solidFill>
                <a:latin typeface="Times New Roman"/>
              </a:rPr>
              <a:t>Schools</a:t>
            </a:r>
            <a:endParaRPr/>
          </a:p>
        </p:txBody>
      </p:sp>
      <p:sp>
        <p:nvSpPr>
          <p:cNvPr id="163" name="CustomShape 5"/>
          <p:cNvSpPr/>
          <p:nvPr/>
        </p:nvSpPr>
        <p:spPr>
          <a:xfrm>
            <a:off x="0" y="2590920"/>
            <a:ext cx="9143280" cy="516600"/>
          </a:xfrm>
          <a:prstGeom prst="rect">
            <a:avLst/>
          </a:prstGeom>
        </p:spPr>
        <p:txBody>
          <a:bodyPr bIns="45000" lIns="90000" rIns="90000" tIns="45000"/>
          <a:p>
            <a:r>
              <a:rPr b="1" lang="en-US" sz="2800">
                <a:solidFill>
                  <a:srgbClr val="ffe701"/>
                </a:solidFill>
                <a:latin typeface="Times New Roman"/>
              </a:rPr>
              <a:t>Baldwin High built in 1938—over-capacity.</a:t>
            </a:r>
            <a:endParaRPr/>
          </a:p>
        </p:txBody>
      </p:sp>
      <p:sp>
        <p:nvSpPr>
          <p:cNvPr id="164" name="CustomShape 6"/>
          <p:cNvSpPr/>
          <p:nvPr/>
        </p:nvSpPr>
        <p:spPr>
          <a:xfrm>
            <a:off x="0" y="3124080"/>
            <a:ext cx="9143280" cy="516600"/>
          </a:xfrm>
          <a:prstGeom prst="rect">
            <a:avLst/>
          </a:prstGeom>
        </p:spPr>
        <p:txBody>
          <a:bodyPr bIns="45000" lIns="90000" rIns="90000" tIns="45000"/>
          <a:p>
            <a:r>
              <a:rPr b="1" lang="en-US" sz="2800">
                <a:solidFill>
                  <a:srgbClr val="ffe701"/>
                </a:solidFill>
                <a:latin typeface="Times New Roman"/>
              </a:rPr>
              <a:t>Maui High built in 1971—over-capacity.</a:t>
            </a:r>
            <a:endParaRPr/>
          </a:p>
        </p:txBody>
      </p:sp>
      <p:sp>
        <p:nvSpPr>
          <p:cNvPr id="165" name="CustomShape 7"/>
          <p:cNvSpPr/>
          <p:nvPr/>
        </p:nvSpPr>
        <p:spPr>
          <a:xfrm>
            <a:off x="0" y="3733920"/>
            <a:ext cx="9143280" cy="516600"/>
          </a:xfrm>
          <a:prstGeom prst="rect">
            <a:avLst/>
          </a:prstGeom>
        </p:spPr>
        <p:txBody>
          <a:bodyPr bIns="45000" lIns="90000" rIns="90000" tIns="45000"/>
          <a:p>
            <a:r>
              <a:rPr b="1" lang="en-US" sz="2800">
                <a:solidFill>
                  <a:srgbClr val="ffe701"/>
                </a:solidFill>
                <a:latin typeface="Times New Roman"/>
              </a:rPr>
              <a:t>Lahainaluna High built in 1831.</a:t>
            </a:r>
            <a:endParaRPr/>
          </a:p>
        </p:txBody>
      </p:sp>
      <p:sp>
        <p:nvSpPr>
          <p:cNvPr id="166" name="CustomShape 8"/>
          <p:cNvSpPr/>
          <p:nvPr/>
        </p:nvSpPr>
        <p:spPr>
          <a:xfrm>
            <a:off x="0" y="4343400"/>
            <a:ext cx="9143280" cy="943200"/>
          </a:xfrm>
          <a:prstGeom prst="rect">
            <a:avLst/>
          </a:prstGeom>
        </p:spPr>
        <p:txBody>
          <a:bodyPr bIns="45000" lIns="90000" rIns="90000" tIns="45000"/>
          <a:p>
            <a:r>
              <a:rPr b="1" lang="en-US" sz="2800">
                <a:solidFill>
                  <a:srgbClr val="ffe701"/>
                </a:solidFill>
                <a:latin typeface="Times New Roman"/>
              </a:rPr>
              <a:t>Iao Intermediate built from 1930’s – 1980’s and is over-capacity.</a:t>
            </a:r>
            <a:endParaRPr/>
          </a:p>
        </p:txBody>
      </p:sp>
      <p:sp>
        <p:nvSpPr>
          <p:cNvPr id="167" name="CustomShape 9"/>
          <p:cNvSpPr/>
          <p:nvPr/>
        </p:nvSpPr>
        <p:spPr>
          <a:xfrm>
            <a:off x="0" y="5334120"/>
            <a:ext cx="9143280" cy="516600"/>
          </a:xfrm>
          <a:prstGeom prst="rect">
            <a:avLst/>
          </a:prstGeom>
        </p:spPr>
        <p:txBody>
          <a:bodyPr bIns="45000" lIns="90000" rIns="90000" tIns="45000"/>
          <a:p>
            <a:r>
              <a:rPr b="1" lang="en-US" sz="2800">
                <a:solidFill>
                  <a:srgbClr val="ffe701"/>
                </a:solidFill>
                <a:latin typeface="Times New Roman"/>
              </a:rPr>
              <a:t>Kihei high school students still bused to Central Maui.</a:t>
            </a:r>
            <a:endParaRPr/>
          </a:p>
        </p:txBody>
      </p:sp>
    </p:spTree>
  </p:cSld>
  <p:transition advTm="9000" spd="med">
    <p:wipe dir="r"/>
  </p:transition>
  <p:timing>
    <p:tnLst>
      <p:par>
        <p:cTn dur="indefinite" id="365" nodeType="tmRoot" restart="never">
          <p:childTnLst>
            <p:seq>
              <p:cTn dur="indefinite" id="366" nodeType="mainSeq">
                <p:childTnLst>
                  <p:par>
                    <p:cTn fill="hold" id="367">
                      <p:stCondLst>
                        <p:cond delay="indefinite"/>
                      </p:stCondLst>
                      <p:childTnLst>
                        <p:par>
                          <p:cTn fill="hold" id="368">
                            <p:stCondLst>
                              <p:cond delay="0"/>
                            </p:stCondLst>
                            <p:childTnLst>
                              <p:par>
                                <p:cTn fill="hold" id="369" nodeType="afterEffect" presetClass="entr" presetID="53">
                                  <p:stCondLst>
                                    <p:cond delay="1000"/>
                                  </p:stCondLst>
                                  <p:childTnLst>
                                    <p:set>
                                      <p:cBhvr>
                                        <p:cTn dur="1" fill="hold" id="370">
                                          <p:stCondLst>
                                            <p:cond delay="0"/>
                                          </p:stCondLst>
                                        </p:cTn>
                                        <p:tgtEl>
                                          <p:spTgt spid="163"/>
                                        </p:tgtEl>
                                        <p:attrNameLst>
                                          <p:attrName>style.visibility</p:attrName>
                                        </p:attrNameLst>
                                      </p:cBhvr>
                                      <p:to>
                                        <p:strVal val="visible"/>
                                      </p:to>
                                    </p:set>
                                    <p:anim calcmode="lin" valueType="str">
                                      <p:cBhvr additive="repl">
                                        <p:cTn dur="1000" fill="hold" id="371"/>
                                        <p:tgtEl>
                                          <p:spTgt spid="163"/>
                                        </p:tgtEl>
                                      </p:cBhvr>
                                      <p:tavLst>
                                        <p:tav tm="100000">
                                          <p:val>
                                            <p:strVal val="width"/>
                                          </p:val>
                                        </p:tav>
                                      </p:tavLst>
                                    </p:anim>
                                    <p:anim calcmode="lin" valueType="str">
                                      <p:cBhvr additive="repl">
                                        <p:cTn dur="1000" fill="hold" id="372"/>
                                        <p:tgtEl>
                                          <p:spTgt spid="163"/>
                                        </p:tgtEl>
                                      </p:cBhvr>
                                      <p:tavLst>
                                        <p:tav tm="100000">
                                          <p:val>
                                            <p:strVal val="height"/>
                                          </p:val>
                                        </p:tav>
                                      </p:tavLst>
                                    </p:anim>
                                    <p:animEffect filter="fade" transition="in">
                                      <p:cBhvr additive="repl">
                                        <p:cTn dur="1000" fill="freeze" id="373"/>
                                        <p:tgtEl>
                                          <p:spTgt spid="163"/>
                                        </p:tgtEl>
                                      </p:cBhvr>
                                    </p:animEffect>
                                  </p:childTnLst>
                                </p:cTn>
                              </p:par>
                            </p:childTnLst>
                          </p:cTn>
                        </p:par>
                        <p:par>
                          <p:cTn fill="hold" id="374">
                            <p:stCondLst>
                              <p:cond delay="2000"/>
                            </p:stCondLst>
                            <p:childTnLst>
                              <p:par>
                                <p:cTn fill="hold" id="375" nodeType="afterEffect" presetClass="entr" presetID="53">
                                  <p:stCondLst>
                                    <p:cond delay="1000"/>
                                  </p:stCondLst>
                                  <p:childTnLst>
                                    <p:set>
                                      <p:cBhvr>
                                        <p:cTn dur="1" fill="hold" id="376">
                                          <p:stCondLst>
                                            <p:cond delay="0"/>
                                          </p:stCondLst>
                                        </p:cTn>
                                        <p:tgtEl>
                                          <p:spTgt spid="164"/>
                                        </p:tgtEl>
                                        <p:attrNameLst>
                                          <p:attrName>style.visibility</p:attrName>
                                        </p:attrNameLst>
                                      </p:cBhvr>
                                      <p:to>
                                        <p:strVal val="visible"/>
                                      </p:to>
                                    </p:set>
                                    <p:anim calcmode="lin" valueType="str">
                                      <p:cBhvr additive="repl">
                                        <p:cTn dur="1000" fill="hold" id="377"/>
                                        <p:tgtEl>
                                          <p:spTgt spid="164"/>
                                        </p:tgtEl>
                                      </p:cBhvr>
                                      <p:tavLst>
                                        <p:tav tm="100000">
                                          <p:val>
                                            <p:strVal val="width"/>
                                          </p:val>
                                        </p:tav>
                                      </p:tavLst>
                                    </p:anim>
                                    <p:anim calcmode="lin" valueType="str">
                                      <p:cBhvr additive="repl">
                                        <p:cTn dur="1000" fill="hold" id="378"/>
                                        <p:tgtEl>
                                          <p:spTgt spid="164"/>
                                        </p:tgtEl>
                                      </p:cBhvr>
                                      <p:tavLst>
                                        <p:tav tm="100000">
                                          <p:val>
                                            <p:strVal val="height"/>
                                          </p:val>
                                        </p:tav>
                                      </p:tavLst>
                                    </p:anim>
                                    <p:animEffect filter="fade" transition="in">
                                      <p:cBhvr additive="repl">
                                        <p:cTn dur="1000" fill="freeze" id="379"/>
                                        <p:tgtEl>
                                          <p:spTgt spid="164"/>
                                        </p:tgtEl>
                                      </p:cBhvr>
                                    </p:animEffect>
                                  </p:childTnLst>
                                </p:cTn>
                              </p:par>
                            </p:childTnLst>
                          </p:cTn>
                        </p:par>
                        <p:par>
                          <p:cTn fill="hold" id="380">
                            <p:stCondLst>
                              <p:cond delay="4000"/>
                            </p:stCondLst>
                            <p:childTnLst>
                              <p:par>
                                <p:cTn fill="hold" id="381" nodeType="afterEffect" presetClass="entr" presetID="53">
                                  <p:stCondLst>
                                    <p:cond delay="1000"/>
                                  </p:stCondLst>
                                  <p:childTnLst>
                                    <p:set>
                                      <p:cBhvr>
                                        <p:cTn dur="1" fill="hold" id="382">
                                          <p:stCondLst>
                                            <p:cond delay="0"/>
                                          </p:stCondLst>
                                        </p:cTn>
                                        <p:tgtEl>
                                          <p:spTgt spid="165"/>
                                        </p:tgtEl>
                                        <p:attrNameLst>
                                          <p:attrName>style.visibility</p:attrName>
                                        </p:attrNameLst>
                                      </p:cBhvr>
                                      <p:to>
                                        <p:strVal val="visible"/>
                                      </p:to>
                                    </p:set>
                                    <p:anim calcmode="lin" valueType="str">
                                      <p:cBhvr additive="repl">
                                        <p:cTn dur="1000" fill="hold" id="383"/>
                                        <p:tgtEl>
                                          <p:spTgt spid="165"/>
                                        </p:tgtEl>
                                      </p:cBhvr>
                                      <p:tavLst>
                                        <p:tav tm="100000">
                                          <p:val>
                                            <p:strVal val="width"/>
                                          </p:val>
                                        </p:tav>
                                      </p:tavLst>
                                    </p:anim>
                                    <p:anim calcmode="lin" valueType="str">
                                      <p:cBhvr additive="repl">
                                        <p:cTn dur="1000" fill="hold" id="384"/>
                                        <p:tgtEl>
                                          <p:spTgt spid="165"/>
                                        </p:tgtEl>
                                      </p:cBhvr>
                                      <p:tavLst>
                                        <p:tav tm="100000">
                                          <p:val>
                                            <p:strVal val="height"/>
                                          </p:val>
                                        </p:tav>
                                      </p:tavLst>
                                    </p:anim>
                                    <p:animEffect filter="fade" transition="in">
                                      <p:cBhvr additive="repl">
                                        <p:cTn dur="1000" fill="freeze" id="385"/>
                                        <p:tgtEl>
                                          <p:spTgt spid="165"/>
                                        </p:tgtEl>
                                      </p:cBhvr>
                                    </p:animEffect>
                                  </p:childTnLst>
                                </p:cTn>
                              </p:par>
                            </p:childTnLst>
                          </p:cTn>
                        </p:par>
                        <p:par>
                          <p:cTn fill="hold" id="386">
                            <p:stCondLst>
                              <p:cond delay="6000"/>
                            </p:stCondLst>
                            <p:childTnLst>
                              <p:par>
                                <p:cTn fill="hold" id="387" nodeType="afterEffect" presetClass="entr" presetID="53">
                                  <p:stCondLst>
                                    <p:cond delay="1000"/>
                                  </p:stCondLst>
                                  <p:childTnLst>
                                    <p:set>
                                      <p:cBhvr>
                                        <p:cTn dur="1" fill="hold" id="388">
                                          <p:stCondLst>
                                            <p:cond delay="0"/>
                                          </p:stCondLst>
                                        </p:cTn>
                                        <p:tgtEl>
                                          <p:spTgt spid="166"/>
                                        </p:tgtEl>
                                        <p:attrNameLst>
                                          <p:attrName>style.visibility</p:attrName>
                                        </p:attrNameLst>
                                      </p:cBhvr>
                                      <p:to>
                                        <p:strVal val="visible"/>
                                      </p:to>
                                    </p:set>
                                    <p:anim calcmode="lin" valueType="str">
                                      <p:cBhvr additive="repl">
                                        <p:cTn dur="1000" fill="hold" id="389"/>
                                        <p:tgtEl>
                                          <p:spTgt spid="166"/>
                                        </p:tgtEl>
                                      </p:cBhvr>
                                      <p:tavLst>
                                        <p:tav tm="100000">
                                          <p:val>
                                            <p:strVal val="width"/>
                                          </p:val>
                                        </p:tav>
                                      </p:tavLst>
                                    </p:anim>
                                    <p:anim calcmode="lin" valueType="str">
                                      <p:cBhvr additive="repl">
                                        <p:cTn dur="1000" fill="hold" id="390"/>
                                        <p:tgtEl>
                                          <p:spTgt spid="166"/>
                                        </p:tgtEl>
                                      </p:cBhvr>
                                      <p:tavLst>
                                        <p:tav tm="100000">
                                          <p:val>
                                            <p:strVal val="height"/>
                                          </p:val>
                                        </p:tav>
                                      </p:tavLst>
                                    </p:anim>
                                    <p:animEffect filter="fade" transition="in">
                                      <p:cBhvr additive="repl">
                                        <p:cTn dur="1000" fill="freeze" id="391"/>
                                        <p:tgtEl>
                                          <p:spTgt spid="166"/>
                                        </p:tgtEl>
                                      </p:cBhvr>
                                    </p:animEffect>
                                  </p:childTnLst>
                                </p:cTn>
                              </p:par>
                            </p:childTnLst>
                          </p:cTn>
                        </p:par>
                        <p:par>
                          <p:cTn fill="hold" id="392">
                            <p:stCondLst>
                              <p:cond delay="8000"/>
                            </p:stCondLst>
                            <p:childTnLst>
                              <p:par>
                                <p:cTn fill="hold" id="393" nodeType="afterEffect" presetClass="entr" presetID="53">
                                  <p:stCondLst>
                                    <p:cond delay="1000"/>
                                  </p:stCondLst>
                                  <p:childTnLst>
                                    <p:set>
                                      <p:cBhvr>
                                        <p:cTn dur="1" fill="hold" id="394">
                                          <p:stCondLst>
                                            <p:cond delay="0"/>
                                          </p:stCondLst>
                                        </p:cTn>
                                        <p:tgtEl>
                                          <p:spTgt spid="167"/>
                                        </p:tgtEl>
                                        <p:attrNameLst>
                                          <p:attrName>style.visibility</p:attrName>
                                        </p:attrNameLst>
                                      </p:cBhvr>
                                      <p:to>
                                        <p:strVal val="visible"/>
                                      </p:to>
                                    </p:set>
                                    <p:anim calcmode="lin" valueType="str">
                                      <p:cBhvr additive="repl">
                                        <p:cTn dur="1000" fill="hold" id="395"/>
                                        <p:tgtEl>
                                          <p:spTgt spid="167"/>
                                        </p:tgtEl>
                                      </p:cBhvr>
                                      <p:tavLst>
                                        <p:tav tm="100000">
                                          <p:val>
                                            <p:strVal val="width"/>
                                          </p:val>
                                        </p:tav>
                                      </p:tavLst>
                                    </p:anim>
                                    <p:anim calcmode="lin" valueType="str">
                                      <p:cBhvr additive="repl">
                                        <p:cTn dur="1000" fill="hold" id="396"/>
                                        <p:tgtEl>
                                          <p:spTgt spid="167"/>
                                        </p:tgtEl>
                                      </p:cBhvr>
                                      <p:tavLst>
                                        <p:tav tm="100000">
                                          <p:val>
                                            <p:strVal val="height"/>
                                          </p:val>
                                        </p:tav>
                                      </p:tavLst>
                                    </p:anim>
                                    <p:animEffect filter="fade" transition="in">
                                      <p:cBhvr additive="repl">
                                        <p:cTn dur="1000" fill="freeze" id="397"/>
                                        <p:tgtEl>
                                          <p:spTgt spid="16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8" name="CustomShape 1"/>
          <p:cNvSpPr/>
          <p:nvPr/>
        </p:nvSpPr>
        <p:spPr>
          <a:xfrm>
            <a:off x="457200" y="0"/>
            <a:ext cx="8228880" cy="913680"/>
          </a:xfrm>
          <a:prstGeom prst="rect">
            <a:avLst/>
          </a:prstGeom>
        </p:spPr>
        <p:txBody>
          <a:bodyPr bIns="45000" lIns="90000" rIns="90000" tIns="45000"/>
          <a:p>
            <a:pPr algn="ctr"/>
            <a:r>
              <a:rPr lang="en-US" sz="4800"/>
              <a:t>Inadequate Infrastructure</a:t>
            </a:r>
            <a:endParaRPr/>
          </a:p>
        </p:txBody>
      </p:sp>
      <p:sp>
        <p:nvSpPr>
          <p:cNvPr id="169" name="CustomShape 2"/>
          <p:cNvSpPr/>
          <p:nvPr/>
        </p:nvSpPr>
        <p:spPr>
          <a:xfrm>
            <a:off x="762120" y="762120"/>
            <a:ext cx="7406640" cy="638640"/>
          </a:xfrm>
          <a:prstGeom prst="rect">
            <a:avLst/>
          </a:prstGeom>
        </p:spPr>
        <p:txBody>
          <a:bodyPr bIns="45000" lIns="90000" rIns="90000" tIns="45000"/>
          <a:p>
            <a:pPr algn="ctr"/>
            <a:r>
              <a:rPr b="1" lang="en-US" sz="3600">
                <a:solidFill>
                  <a:srgbClr val="3366cc"/>
                </a:solidFill>
                <a:latin typeface="Times New Roman"/>
              </a:rPr>
              <a:t>Water</a:t>
            </a:r>
            <a:endParaRPr/>
          </a:p>
        </p:txBody>
      </p:sp>
      <p:sp>
        <p:nvSpPr>
          <p:cNvPr id="170" name="CustomShape 3"/>
          <p:cNvSpPr/>
          <p:nvPr/>
        </p:nvSpPr>
        <p:spPr>
          <a:xfrm>
            <a:off x="762120" y="1523880"/>
            <a:ext cx="7406640" cy="638640"/>
          </a:xfrm>
          <a:prstGeom prst="rect">
            <a:avLst/>
          </a:prstGeom>
        </p:spPr>
        <p:txBody>
          <a:bodyPr bIns="45000" lIns="90000" rIns="90000" tIns="45000"/>
          <a:p>
            <a:pPr algn="ctr"/>
            <a:r>
              <a:rPr b="1" lang="en-US" sz="3600">
                <a:solidFill>
                  <a:srgbClr val="3366cc"/>
                </a:solidFill>
                <a:latin typeface="Times New Roman"/>
              </a:rPr>
              <a:t>Sewage Treatment</a:t>
            </a:r>
            <a:endParaRPr/>
          </a:p>
        </p:txBody>
      </p:sp>
      <p:sp>
        <p:nvSpPr>
          <p:cNvPr id="171" name="CustomShape 4"/>
          <p:cNvSpPr/>
          <p:nvPr/>
        </p:nvSpPr>
        <p:spPr>
          <a:xfrm>
            <a:off x="762120" y="1981080"/>
            <a:ext cx="7406640" cy="638640"/>
          </a:xfrm>
          <a:prstGeom prst="rect">
            <a:avLst/>
          </a:prstGeom>
        </p:spPr>
        <p:txBody>
          <a:bodyPr bIns="45000" lIns="90000" rIns="90000" tIns="45000"/>
          <a:p>
            <a:pPr algn="ctr"/>
            <a:r>
              <a:rPr b="1" lang="en-US" sz="3600">
                <a:solidFill>
                  <a:srgbClr val="3366cc"/>
                </a:solidFill>
                <a:latin typeface="Times New Roman"/>
              </a:rPr>
              <a:t>Schools</a:t>
            </a:r>
            <a:endParaRPr/>
          </a:p>
        </p:txBody>
      </p:sp>
      <p:sp>
        <p:nvSpPr>
          <p:cNvPr id="172" name="CustomShape 5"/>
          <p:cNvSpPr/>
          <p:nvPr/>
        </p:nvSpPr>
        <p:spPr>
          <a:xfrm>
            <a:off x="762120" y="2590920"/>
            <a:ext cx="7406640" cy="638640"/>
          </a:xfrm>
          <a:prstGeom prst="rect">
            <a:avLst/>
          </a:prstGeom>
        </p:spPr>
        <p:txBody>
          <a:bodyPr bIns="45000" lIns="90000" rIns="90000" tIns="45000"/>
          <a:p>
            <a:pPr algn="ctr"/>
            <a:r>
              <a:rPr b="1" lang="en-US" sz="3600">
                <a:solidFill>
                  <a:srgbClr val="ffe701"/>
                </a:solidFill>
                <a:latin typeface="Times New Roman"/>
              </a:rPr>
              <a:t>Roads</a:t>
            </a:r>
            <a:endParaRPr/>
          </a:p>
        </p:txBody>
      </p:sp>
      <p:sp>
        <p:nvSpPr>
          <p:cNvPr id="173" name="CustomShape 6"/>
          <p:cNvSpPr/>
          <p:nvPr/>
        </p:nvSpPr>
        <p:spPr>
          <a:xfrm>
            <a:off x="0" y="3124080"/>
            <a:ext cx="9143280" cy="516600"/>
          </a:xfrm>
          <a:prstGeom prst="rect">
            <a:avLst/>
          </a:prstGeom>
        </p:spPr>
        <p:txBody>
          <a:bodyPr bIns="45000" lIns="90000" rIns="90000" tIns="45000"/>
          <a:p>
            <a:r>
              <a:rPr b="1" lang="en-US" sz="2800">
                <a:solidFill>
                  <a:srgbClr val="ffe701"/>
                </a:solidFill>
                <a:latin typeface="Times New Roman"/>
              </a:rPr>
              <a:t>Kaahumanu Avenue built pre-1959—now, over-capacity.</a:t>
            </a:r>
            <a:endParaRPr/>
          </a:p>
        </p:txBody>
      </p:sp>
      <p:sp>
        <p:nvSpPr>
          <p:cNvPr id="174" name="CustomShape 7"/>
          <p:cNvSpPr/>
          <p:nvPr/>
        </p:nvSpPr>
        <p:spPr>
          <a:xfrm>
            <a:off x="0" y="3733920"/>
            <a:ext cx="9371880" cy="516600"/>
          </a:xfrm>
          <a:prstGeom prst="rect">
            <a:avLst/>
          </a:prstGeom>
        </p:spPr>
        <p:txBody>
          <a:bodyPr bIns="45000" lIns="90000" rIns="90000" tIns="45000"/>
          <a:p>
            <a:r>
              <a:rPr b="1" lang="en-US" sz="2800">
                <a:solidFill>
                  <a:srgbClr val="ffe701"/>
                </a:solidFill>
                <a:latin typeface="Times New Roman"/>
              </a:rPr>
              <a:t>Honoapiilani Highway pre-1959—now, over-capacity.</a:t>
            </a:r>
            <a:endParaRPr/>
          </a:p>
        </p:txBody>
      </p:sp>
      <p:sp>
        <p:nvSpPr>
          <p:cNvPr id="175" name="CustomShape 8"/>
          <p:cNvSpPr/>
          <p:nvPr/>
        </p:nvSpPr>
        <p:spPr>
          <a:xfrm>
            <a:off x="0" y="4419720"/>
            <a:ext cx="9143280" cy="943200"/>
          </a:xfrm>
          <a:prstGeom prst="rect">
            <a:avLst/>
          </a:prstGeom>
        </p:spPr>
        <p:txBody>
          <a:bodyPr bIns="45000" lIns="90000" rIns="90000" tIns="45000"/>
          <a:p>
            <a:r>
              <a:rPr b="1" lang="en-US" sz="2800">
                <a:solidFill>
                  <a:srgbClr val="ffe701"/>
                </a:solidFill>
                <a:latin typeface="Times New Roman"/>
              </a:rPr>
              <a:t>Pi’ilani Highway built 1981—if more South Maui development occurs, will be far beyond its capacity.</a:t>
            </a:r>
            <a:endParaRPr/>
          </a:p>
        </p:txBody>
      </p:sp>
      <p:sp>
        <p:nvSpPr>
          <p:cNvPr id="176" name="CustomShape 9"/>
          <p:cNvSpPr/>
          <p:nvPr/>
        </p:nvSpPr>
        <p:spPr>
          <a:xfrm>
            <a:off x="0" y="5410080"/>
            <a:ext cx="9143280" cy="943200"/>
          </a:xfrm>
          <a:prstGeom prst="rect">
            <a:avLst/>
          </a:prstGeom>
        </p:spPr>
        <p:txBody>
          <a:bodyPr bIns="45000" lIns="90000" rIns="90000" tIns="45000"/>
          <a:p>
            <a:r>
              <a:rPr b="1" lang="en-US" sz="2800">
                <a:solidFill>
                  <a:srgbClr val="ffe701"/>
                </a:solidFill>
                <a:latin typeface="Times New Roman"/>
              </a:rPr>
              <a:t>Hana Highway built starting in 1930’s and now over-capacity in many segments.</a:t>
            </a:r>
            <a:endParaRPr/>
          </a:p>
        </p:txBody>
      </p:sp>
    </p:spTree>
  </p:cSld>
  <p:transition advTm="9000" spd="med">
    <p:wipe dir="r"/>
  </p:transition>
  <p:timing>
    <p:tnLst>
      <p:par>
        <p:cTn dur="indefinite" id="398" nodeType="tmRoot" restart="never">
          <p:childTnLst>
            <p:seq>
              <p:cTn dur="indefinite" id="399" nodeType="mainSeq">
                <p:childTnLst>
                  <p:par>
                    <p:cTn fill="hold" id="400">
                      <p:stCondLst>
                        <p:cond delay="indefinite"/>
                      </p:stCondLst>
                      <p:childTnLst>
                        <p:par>
                          <p:cTn fill="hold" id="401">
                            <p:stCondLst>
                              <p:cond delay="0"/>
                            </p:stCondLst>
                            <p:childTnLst>
                              <p:par>
                                <p:cTn fill="hold" id="402" nodeType="afterEffect" presetClass="entr" presetID="53">
                                  <p:stCondLst>
                                    <p:cond delay="1000"/>
                                  </p:stCondLst>
                                  <p:childTnLst>
                                    <p:set>
                                      <p:cBhvr>
                                        <p:cTn dur="1" fill="hold" id="403">
                                          <p:stCondLst>
                                            <p:cond delay="0"/>
                                          </p:stCondLst>
                                        </p:cTn>
                                        <p:tgtEl>
                                          <p:spTgt spid="173"/>
                                        </p:tgtEl>
                                        <p:attrNameLst>
                                          <p:attrName>style.visibility</p:attrName>
                                        </p:attrNameLst>
                                      </p:cBhvr>
                                      <p:to>
                                        <p:strVal val="visible"/>
                                      </p:to>
                                    </p:set>
                                    <p:anim calcmode="lin" valueType="str">
                                      <p:cBhvr additive="repl">
                                        <p:cTn dur="1000" fill="hold" id="404"/>
                                        <p:tgtEl>
                                          <p:spTgt spid="173"/>
                                        </p:tgtEl>
                                      </p:cBhvr>
                                      <p:tavLst>
                                        <p:tav tm="100000">
                                          <p:val>
                                            <p:strVal val="width"/>
                                          </p:val>
                                        </p:tav>
                                      </p:tavLst>
                                    </p:anim>
                                    <p:anim calcmode="lin" valueType="str">
                                      <p:cBhvr additive="repl">
                                        <p:cTn dur="1000" fill="hold" id="405"/>
                                        <p:tgtEl>
                                          <p:spTgt spid="173"/>
                                        </p:tgtEl>
                                      </p:cBhvr>
                                      <p:tavLst>
                                        <p:tav tm="100000">
                                          <p:val>
                                            <p:strVal val="height"/>
                                          </p:val>
                                        </p:tav>
                                      </p:tavLst>
                                    </p:anim>
                                    <p:animEffect filter="fade" transition="in">
                                      <p:cBhvr additive="repl">
                                        <p:cTn dur="1000" fill="freeze" id="406"/>
                                        <p:tgtEl>
                                          <p:spTgt spid="173"/>
                                        </p:tgtEl>
                                      </p:cBhvr>
                                    </p:animEffect>
                                  </p:childTnLst>
                                </p:cTn>
                              </p:par>
                            </p:childTnLst>
                          </p:cTn>
                        </p:par>
                        <p:par>
                          <p:cTn fill="hold" id="407">
                            <p:stCondLst>
                              <p:cond delay="2000"/>
                            </p:stCondLst>
                            <p:childTnLst>
                              <p:par>
                                <p:cTn fill="hold" id="408" nodeType="afterEffect" presetClass="entr" presetID="53">
                                  <p:stCondLst>
                                    <p:cond delay="1000"/>
                                  </p:stCondLst>
                                  <p:childTnLst>
                                    <p:set>
                                      <p:cBhvr>
                                        <p:cTn dur="1" fill="hold" id="409">
                                          <p:stCondLst>
                                            <p:cond delay="0"/>
                                          </p:stCondLst>
                                        </p:cTn>
                                        <p:tgtEl>
                                          <p:spTgt spid="174"/>
                                        </p:tgtEl>
                                        <p:attrNameLst>
                                          <p:attrName>style.visibility</p:attrName>
                                        </p:attrNameLst>
                                      </p:cBhvr>
                                      <p:to>
                                        <p:strVal val="visible"/>
                                      </p:to>
                                    </p:set>
                                    <p:anim calcmode="lin" valueType="str">
                                      <p:cBhvr additive="repl">
                                        <p:cTn dur="1000" fill="hold" id="410"/>
                                        <p:tgtEl>
                                          <p:spTgt spid="174"/>
                                        </p:tgtEl>
                                      </p:cBhvr>
                                      <p:tavLst>
                                        <p:tav tm="100000">
                                          <p:val>
                                            <p:strVal val="width"/>
                                          </p:val>
                                        </p:tav>
                                      </p:tavLst>
                                    </p:anim>
                                    <p:anim calcmode="lin" valueType="str">
                                      <p:cBhvr additive="repl">
                                        <p:cTn dur="1000" fill="hold" id="411"/>
                                        <p:tgtEl>
                                          <p:spTgt spid="174"/>
                                        </p:tgtEl>
                                      </p:cBhvr>
                                      <p:tavLst>
                                        <p:tav tm="100000">
                                          <p:val>
                                            <p:strVal val="height"/>
                                          </p:val>
                                        </p:tav>
                                      </p:tavLst>
                                    </p:anim>
                                    <p:animEffect filter="fade" transition="in">
                                      <p:cBhvr additive="repl">
                                        <p:cTn dur="1000" fill="freeze" id="412"/>
                                        <p:tgtEl>
                                          <p:spTgt spid="174"/>
                                        </p:tgtEl>
                                      </p:cBhvr>
                                    </p:animEffect>
                                  </p:childTnLst>
                                </p:cTn>
                              </p:par>
                            </p:childTnLst>
                          </p:cTn>
                        </p:par>
                        <p:par>
                          <p:cTn fill="hold" id="413">
                            <p:stCondLst>
                              <p:cond delay="4000"/>
                            </p:stCondLst>
                            <p:childTnLst>
                              <p:par>
                                <p:cTn fill="hold" id="414" nodeType="afterEffect" presetClass="entr" presetID="53">
                                  <p:stCondLst>
                                    <p:cond delay="1000"/>
                                  </p:stCondLst>
                                  <p:childTnLst>
                                    <p:set>
                                      <p:cBhvr>
                                        <p:cTn dur="1" fill="hold" id="415">
                                          <p:stCondLst>
                                            <p:cond delay="0"/>
                                          </p:stCondLst>
                                        </p:cTn>
                                        <p:tgtEl>
                                          <p:spTgt spid="175"/>
                                        </p:tgtEl>
                                        <p:attrNameLst>
                                          <p:attrName>style.visibility</p:attrName>
                                        </p:attrNameLst>
                                      </p:cBhvr>
                                      <p:to>
                                        <p:strVal val="visible"/>
                                      </p:to>
                                    </p:set>
                                    <p:anim calcmode="lin" valueType="str">
                                      <p:cBhvr additive="repl">
                                        <p:cTn dur="1000" fill="hold" id="416"/>
                                        <p:tgtEl>
                                          <p:spTgt spid="175"/>
                                        </p:tgtEl>
                                      </p:cBhvr>
                                      <p:tavLst>
                                        <p:tav tm="100000">
                                          <p:val>
                                            <p:strVal val="width"/>
                                          </p:val>
                                        </p:tav>
                                      </p:tavLst>
                                    </p:anim>
                                    <p:anim calcmode="lin" valueType="str">
                                      <p:cBhvr additive="repl">
                                        <p:cTn dur="1000" fill="hold" id="417"/>
                                        <p:tgtEl>
                                          <p:spTgt spid="175"/>
                                        </p:tgtEl>
                                      </p:cBhvr>
                                      <p:tavLst>
                                        <p:tav tm="100000">
                                          <p:val>
                                            <p:strVal val="height"/>
                                          </p:val>
                                        </p:tav>
                                      </p:tavLst>
                                    </p:anim>
                                    <p:animEffect filter="fade" transition="in">
                                      <p:cBhvr additive="repl">
                                        <p:cTn dur="1000" fill="freeze" id="418"/>
                                        <p:tgtEl>
                                          <p:spTgt spid="175"/>
                                        </p:tgtEl>
                                      </p:cBhvr>
                                    </p:animEffect>
                                  </p:childTnLst>
                                </p:cTn>
                              </p:par>
                            </p:childTnLst>
                          </p:cTn>
                        </p:par>
                        <p:par>
                          <p:cTn fill="hold" id="419">
                            <p:stCondLst>
                              <p:cond delay="6000"/>
                            </p:stCondLst>
                            <p:childTnLst>
                              <p:par>
                                <p:cTn fill="hold" id="420" nodeType="afterEffect" presetClass="entr" presetID="53">
                                  <p:stCondLst>
                                    <p:cond delay="1000"/>
                                  </p:stCondLst>
                                  <p:childTnLst>
                                    <p:set>
                                      <p:cBhvr>
                                        <p:cTn dur="1" fill="hold" id="421">
                                          <p:stCondLst>
                                            <p:cond delay="0"/>
                                          </p:stCondLst>
                                        </p:cTn>
                                        <p:tgtEl>
                                          <p:spTgt spid="176"/>
                                        </p:tgtEl>
                                        <p:attrNameLst>
                                          <p:attrName>style.visibility</p:attrName>
                                        </p:attrNameLst>
                                      </p:cBhvr>
                                      <p:to>
                                        <p:strVal val="visible"/>
                                      </p:to>
                                    </p:set>
                                    <p:anim calcmode="lin" valueType="str">
                                      <p:cBhvr additive="repl">
                                        <p:cTn dur="1000" fill="hold" id="422"/>
                                        <p:tgtEl>
                                          <p:spTgt spid="176"/>
                                        </p:tgtEl>
                                      </p:cBhvr>
                                      <p:tavLst>
                                        <p:tav tm="100000">
                                          <p:val>
                                            <p:strVal val="width"/>
                                          </p:val>
                                        </p:tav>
                                      </p:tavLst>
                                    </p:anim>
                                    <p:anim calcmode="lin" valueType="str">
                                      <p:cBhvr additive="repl">
                                        <p:cTn dur="1000" fill="hold" id="423"/>
                                        <p:tgtEl>
                                          <p:spTgt spid="176"/>
                                        </p:tgtEl>
                                      </p:cBhvr>
                                      <p:tavLst>
                                        <p:tav tm="100000">
                                          <p:val>
                                            <p:strVal val="height"/>
                                          </p:val>
                                        </p:tav>
                                      </p:tavLst>
                                    </p:anim>
                                    <p:animEffect filter="fade" transition="in">
                                      <p:cBhvr additive="repl">
                                        <p:cTn dur="1000" fill="freeze" id="424"/>
                                        <p:tgtEl>
                                          <p:spTgt spid="17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7" name="CustomShape 1"/>
          <p:cNvSpPr/>
          <p:nvPr/>
        </p:nvSpPr>
        <p:spPr>
          <a:xfrm>
            <a:off x="457200" y="0"/>
            <a:ext cx="8228880" cy="913680"/>
          </a:xfrm>
          <a:prstGeom prst="rect">
            <a:avLst/>
          </a:prstGeom>
        </p:spPr>
        <p:txBody>
          <a:bodyPr bIns="45000" lIns="90000" rIns="90000" tIns="45000"/>
          <a:p>
            <a:pPr algn="ctr"/>
            <a:r>
              <a:rPr lang="en-US" sz="4800"/>
              <a:t>Inadequate Infrastructure</a:t>
            </a:r>
            <a:endParaRPr/>
          </a:p>
        </p:txBody>
      </p:sp>
      <p:sp>
        <p:nvSpPr>
          <p:cNvPr id="178" name="CustomShape 2"/>
          <p:cNvSpPr/>
          <p:nvPr/>
        </p:nvSpPr>
        <p:spPr>
          <a:xfrm>
            <a:off x="762120" y="762120"/>
            <a:ext cx="7406640" cy="638640"/>
          </a:xfrm>
          <a:prstGeom prst="rect">
            <a:avLst/>
          </a:prstGeom>
        </p:spPr>
        <p:txBody>
          <a:bodyPr bIns="45000" lIns="90000" rIns="90000" tIns="45000"/>
          <a:p>
            <a:pPr algn="ctr"/>
            <a:r>
              <a:rPr b="1" lang="en-US" sz="3600">
                <a:solidFill>
                  <a:srgbClr val="3366cc"/>
                </a:solidFill>
                <a:latin typeface="Times New Roman"/>
              </a:rPr>
              <a:t>Water</a:t>
            </a:r>
            <a:endParaRPr/>
          </a:p>
        </p:txBody>
      </p:sp>
      <p:sp>
        <p:nvSpPr>
          <p:cNvPr id="179" name="CustomShape 3"/>
          <p:cNvSpPr/>
          <p:nvPr/>
        </p:nvSpPr>
        <p:spPr>
          <a:xfrm>
            <a:off x="762120" y="1523880"/>
            <a:ext cx="7406640" cy="638640"/>
          </a:xfrm>
          <a:prstGeom prst="rect">
            <a:avLst/>
          </a:prstGeom>
        </p:spPr>
        <p:txBody>
          <a:bodyPr bIns="45000" lIns="90000" rIns="90000" tIns="45000"/>
          <a:p>
            <a:pPr algn="ctr"/>
            <a:r>
              <a:rPr b="1" lang="en-US" sz="3600">
                <a:solidFill>
                  <a:srgbClr val="3366cc"/>
                </a:solidFill>
                <a:latin typeface="Times New Roman"/>
              </a:rPr>
              <a:t>Sewage Treatment</a:t>
            </a:r>
            <a:endParaRPr/>
          </a:p>
        </p:txBody>
      </p:sp>
      <p:sp>
        <p:nvSpPr>
          <p:cNvPr id="180" name="CustomShape 4"/>
          <p:cNvSpPr/>
          <p:nvPr/>
        </p:nvSpPr>
        <p:spPr>
          <a:xfrm>
            <a:off x="762120" y="1981080"/>
            <a:ext cx="7406640" cy="638640"/>
          </a:xfrm>
          <a:prstGeom prst="rect">
            <a:avLst/>
          </a:prstGeom>
        </p:spPr>
        <p:txBody>
          <a:bodyPr bIns="45000" lIns="90000" rIns="90000" tIns="45000"/>
          <a:p>
            <a:pPr algn="ctr"/>
            <a:r>
              <a:rPr b="1" lang="en-US" sz="3600">
                <a:solidFill>
                  <a:srgbClr val="3366cc"/>
                </a:solidFill>
                <a:latin typeface="Times New Roman"/>
              </a:rPr>
              <a:t>Schools</a:t>
            </a:r>
            <a:endParaRPr/>
          </a:p>
        </p:txBody>
      </p:sp>
      <p:sp>
        <p:nvSpPr>
          <p:cNvPr id="181" name="CustomShape 5"/>
          <p:cNvSpPr/>
          <p:nvPr/>
        </p:nvSpPr>
        <p:spPr>
          <a:xfrm>
            <a:off x="762120" y="2590920"/>
            <a:ext cx="7406640" cy="638640"/>
          </a:xfrm>
          <a:prstGeom prst="rect">
            <a:avLst/>
          </a:prstGeom>
        </p:spPr>
        <p:txBody>
          <a:bodyPr bIns="45000" lIns="90000" rIns="90000" tIns="45000"/>
          <a:p>
            <a:pPr algn="ctr"/>
            <a:r>
              <a:rPr b="1" lang="en-US" sz="3600">
                <a:solidFill>
                  <a:srgbClr val="3366cc"/>
                </a:solidFill>
                <a:latin typeface="Times New Roman"/>
              </a:rPr>
              <a:t>Roads</a:t>
            </a:r>
            <a:endParaRPr/>
          </a:p>
        </p:txBody>
      </p:sp>
      <p:sp>
        <p:nvSpPr>
          <p:cNvPr id="182" name="CustomShape 6"/>
          <p:cNvSpPr/>
          <p:nvPr/>
        </p:nvSpPr>
        <p:spPr>
          <a:xfrm>
            <a:off x="0" y="3124080"/>
            <a:ext cx="9143280" cy="638640"/>
          </a:xfrm>
          <a:prstGeom prst="rect">
            <a:avLst/>
          </a:prstGeom>
        </p:spPr>
        <p:txBody>
          <a:bodyPr bIns="45000" lIns="90000" rIns="90000" tIns="45000"/>
          <a:p>
            <a:pPr algn="ctr"/>
            <a:r>
              <a:rPr b="1" lang="en-US" sz="3600">
                <a:solidFill>
                  <a:srgbClr val="ffe701"/>
                </a:solidFill>
                <a:latin typeface="Times New Roman"/>
              </a:rPr>
              <a:t>Harbors, Government &amp; Hospitals</a:t>
            </a:r>
            <a:endParaRPr/>
          </a:p>
        </p:txBody>
      </p:sp>
      <p:sp>
        <p:nvSpPr>
          <p:cNvPr id="183" name="CustomShape 7"/>
          <p:cNvSpPr/>
          <p:nvPr/>
        </p:nvSpPr>
        <p:spPr>
          <a:xfrm>
            <a:off x="0" y="3733920"/>
            <a:ext cx="9143280" cy="516600"/>
          </a:xfrm>
          <a:prstGeom prst="rect">
            <a:avLst/>
          </a:prstGeom>
        </p:spPr>
        <p:txBody>
          <a:bodyPr bIns="45000" lIns="90000" rIns="90000" tIns="45000"/>
          <a:p>
            <a:r>
              <a:rPr b="1" lang="en-US" sz="2800">
                <a:solidFill>
                  <a:srgbClr val="ffe701"/>
                </a:solidFill>
                <a:latin typeface="Times New Roman"/>
              </a:rPr>
              <a:t>Kahului Harbor dates to 1900’s and is nearing capacity.</a:t>
            </a:r>
            <a:endParaRPr/>
          </a:p>
        </p:txBody>
      </p:sp>
      <p:sp>
        <p:nvSpPr>
          <p:cNvPr id="184" name="CustomShape 8"/>
          <p:cNvSpPr/>
          <p:nvPr/>
        </p:nvSpPr>
        <p:spPr>
          <a:xfrm>
            <a:off x="0" y="4419720"/>
            <a:ext cx="9143280" cy="943200"/>
          </a:xfrm>
          <a:prstGeom prst="rect">
            <a:avLst/>
          </a:prstGeom>
        </p:spPr>
        <p:txBody>
          <a:bodyPr bIns="45000" lIns="90000" rIns="90000" tIns="45000"/>
          <a:p>
            <a:r>
              <a:rPr b="1" lang="en-US" sz="2800">
                <a:solidFill>
                  <a:srgbClr val="ffe701"/>
                </a:solidFill>
                <a:latin typeface="Times New Roman"/>
              </a:rPr>
              <a:t>County offices newest building is almost 40 years old and way over-capacity.</a:t>
            </a:r>
            <a:endParaRPr/>
          </a:p>
        </p:txBody>
      </p:sp>
      <p:sp>
        <p:nvSpPr>
          <p:cNvPr id="185" name="CustomShape 9"/>
          <p:cNvSpPr/>
          <p:nvPr/>
        </p:nvSpPr>
        <p:spPr>
          <a:xfrm>
            <a:off x="0" y="5638680"/>
            <a:ext cx="9143280" cy="943200"/>
          </a:xfrm>
          <a:prstGeom prst="rect">
            <a:avLst/>
          </a:prstGeom>
        </p:spPr>
        <p:txBody>
          <a:bodyPr bIns="45000" lIns="90000" rIns="90000" tIns="45000"/>
          <a:p>
            <a:r>
              <a:rPr b="1" lang="en-US" sz="2800">
                <a:solidFill>
                  <a:srgbClr val="ffe701"/>
                </a:solidFill>
                <a:latin typeface="Times New Roman"/>
              </a:rPr>
              <a:t>Maui Memorial Hospital main building constructed in 1952; no current South or West Maui facilities.</a:t>
            </a:r>
            <a:endParaRPr/>
          </a:p>
        </p:txBody>
      </p:sp>
    </p:spTree>
  </p:cSld>
  <p:transition advTm="8000" spd="med">
    <p:wipe dir="r"/>
  </p:transition>
  <p:timing>
    <p:tnLst>
      <p:par>
        <p:cTn dur="indefinite" id="425" nodeType="tmRoot" restart="never">
          <p:childTnLst>
            <p:seq>
              <p:cTn dur="indefinite" id="426" nodeType="mainSeq">
                <p:childTnLst>
                  <p:par>
                    <p:cTn fill="hold" id="427">
                      <p:stCondLst>
                        <p:cond delay="indefinite"/>
                      </p:stCondLst>
                      <p:childTnLst>
                        <p:par>
                          <p:cTn fill="hold" id="428">
                            <p:stCondLst>
                              <p:cond delay="0"/>
                            </p:stCondLst>
                            <p:childTnLst>
                              <p:par>
                                <p:cTn fill="hold" id="429" nodeType="afterEffect" presetClass="entr" presetID="53">
                                  <p:stCondLst>
                                    <p:cond delay="1000"/>
                                  </p:stCondLst>
                                  <p:childTnLst>
                                    <p:set>
                                      <p:cBhvr>
                                        <p:cTn dur="1" fill="hold" id="430">
                                          <p:stCondLst>
                                            <p:cond delay="0"/>
                                          </p:stCondLst>
                                        </p:cTn>
                                        <p:tgtEl>
                                          <p:spTgt spid="183"/>
                                        </p:tgtEl>
                                        <p:attrNameLst>
                                          <p:attrName>style.visibility</p:attrName>
                                        </p:attrNameLst>
                                      </p:cBhvr>
                                      <p:to>
                                        <p:strVal val="visible"/>
                                      </p:to>
                                    </p:set>
                                    <p:anim calcmode="lin" valueType="str">
                                      <p:cBhvr additive="repl">
                                        <p:cTn dur="1000" fill="hold" id="431"/>
                                        <p:tgtEl>
                                          <p:spTgt spid="183"/>
                                        </p:tgtEl>
                                      </p:cBhvr>
                                      <p:tavLst>
                                        <p:tav tm="100000">
                                          <p:val>
                                            <p:strVal val="width"/>
                                          </p:val>
                                        </p:tav>
                                      </p:tavLst>
                                    </p:anim>
                                    <p:anim calcmode="lin" valueType="str">
                                      <p:cBhvr additive="repl">
                                        <p:cTn dur="1000" fill="hold" id="432"/>
                                        <p:tgtEl>
                                          <p:spTgt spid="183"/>
                                        </p:tgtEl>
                                      </p:cBhvr>
                                      <p:tavLst>
                                        <p:tav tm="100000">
                                          <p:val>
                                            <p:strVal val="height"/>
                                          </p:val>
                                        </p:tav>
                                      </p:tavLst>
                                    </p:anim>
                                    <p:animEffect filter="fade" transition="in">
                                      <p:cBhvr additive="repl">
                                        <p:cTn dur="1000" fill="freeze" id="433"/>
                                        <p:tgtEl>
                                          <p:spTgt spid="183"/>
                                        </p:tgtEl>
                                      </p:cBhvr>
                                    </p:animEffect>
                                  </p:childTnLst>
                                </p:cTn>
                              </p:par>
                            </p:childTnLst>
                          </p:cTn>
                        </p:par>
                        <p:par>
                          <p:cTn fill="hold" id="434">
                            <p:stCondLst>
                              <p:cond delay="2000"/>
                            </p:stCondLst>
                            <p:childTnLst>
                              <p:par>
                                <p:cTn fill="hold" id="435" nodeType="afterEffect" presetClass="entr" presetID="53">
                                  <p:stCondLst>
                                    <p:cond delay="1000"/>
                                  </p:stCondLst>
                                  <p:childTnLst>
                                    <p:set>
                                      <p:cBhvr>
                                        <p:cTn dur="1" fill="hold" id="436">
                                          <p:stCondLst>
                                            <p:cond delay="0"/>
                                          </p:stCondLst>
                                        </p:cTn>
                                        <p:tgtEl>
                                          <p:spTgt spid="184"/>
                                        </p:tgtEl>
                                        <p:attrNameLst>
                                          <p:attrName>style.visibility</p:attrName>
                                        </p:attrNameLst>
                                      </p:cBhvr>
                                      <p:to>
                                        <p:strVal val="visible"/>
                                      </p:to>
                                    </p:set>
                                    <p:anim calcmode="lin" valueType="str">
                                      <p:cBhvr additive="repl">
                                        <p:cTn dur="1000" fill="hold" id="437"/>
                                        <p:tgtEl>
                                          <p:spTgt spid="184"/>
                                        </p:tgtEl>
                                      </p:cBhvr>
                                      <p:tavLst>
                                        <p:tav tm="100000">
                                          <p:val>
                                            <p:strVal val="width"/>
                                          </p:val>
                                        </p:tav>
                                      </p:tavLst>
                                    </p:anim>
                                    <p:anim calcmode="lin" valueType="str">
                                      <p:cBhvr additive="repl">
                                        <p:cTn dur="1000" fill="hold" id="438"/>
                                        <p:tgtEl>
                                          <p:spTgt spid="184"/>
                                        </p:tgtEl>
                                      </p:cBhvr>
                                      <p:tavLst>
                                        <p:tav tm="100000">
                                          <p:val>
                                            <p:strVal val="height"/>
                                          </p:val>
                                        </p:tav>
                                      </p:tavLst>
                                    </p:anim>
                                    <p:animEffect filter="fade" transition="in">
                                      <p:cBhvr additive="repl">
                                        <p:cTn dur="1000" fill="freeze" id="439"/>
                                        <p:tgtEl>
                                          <p:spTgt spid="184"/>
                                        </p:tgtEl>
                                      </p:cBhvr>
                                    </p:animEffect>
                                  </p:childTnLst>
                                </p:cTn>
                              </p:par>
                            </p:childTnLst>
                          </p:cTn>
                        </p:par>
                        <p:par>
                          <p:cTn fill="hold" id="440">
                            <p:stCondLst>
                              <p:cond delay="4000"/>
                            </p:stCondLst>
                            <p:childTnLst>
                              <p:par>
                                <p:cTn fill="hold" id="441" nodeType="afterEffect" presetClass="entr" presetID="53">
                                  <p:stCondLst>
                                    <p:cond delay="1000"/>
                                  </p:stCondLst>
                                  <p:childTnLst>
                                    <p:set>
                                      <p:cBhvr>
                                        <p:cTn dur="1" fill="hold" id="442">
                                          <p:stCondLst>
                                            <p:cond delay="0"/>
                                          </p:stCondLst>
                                        </p:cTn>
                                        <p:tgtEl>
                                          <p:spTgt spid="185"/>
                                        </p:tgtEl>
                                        <p:attrNameLst>
                                          <p:attrName>style.visibility</p:attrName>
                                        </p:attrNameLst>
                                      </p:cBhvr>
                                      <p:to>
                                        <p:strVal val="visible"/>
                                      </p:to>
                                    </p:set>
                                    <p:anim calcmode="lin" valueType="str">
                                      <p:cBhvr additive="repl">
                                        <p:cTn dur="1000" fill="hold" id="443"/>
                                        <p:tgtEl>
                                          <p:spTgt spid="185"/>
                                        </p:tgtEl>
                                      </p:cBhvr>
                                      <p:tavLst>
                                        <p:tav tm="100000">
                                          <p:val>
                                            <p:strVal val="width"/>
                                          </p:val>
                                        </p:tav>
                                      </p:tavLst>
                                    </p:anim>
                                    <p:anim calcmode="lin" valueType="str">
                                      <p:cBhvr additive="repl">
                                        <p:cTn dur="1000" fill="hold" id="444"/>
                                        <p:tgtEl>
                                          <p:spTgt spid="185"/>
                                        </p:tgtEl>
                                      </p:cBhvr>
                                      <p:tavLst>
                                        <p:tav tm="100000">
                                          <p:val>
                                            <p:strVal val="height"/>
                                          </p:val>
                                        </p:tav>
                                      </p:tavLst>
                                    </p:anim>
                                    <p:animEffect filter="fade" transition="in">
                                      <p:cBhvr additive="repl">
                                        <p:cTn dur="1000" fill="freeze" id="445"/>
                                        <p:tgtEl>
                                          <p:spTgt spid="18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 name="CustomShape 1"/>
          <p:cNvSpPr/>
          <p:nvPr/>
        </p:nvSpPr>
        <p:spPr>
          <a:xfrm>
            <a:off x="0" y="0"/>
            <a:ext cx="9143280" cy="761400"/>
          </a:xfrm>
          <a:prstGeom prst="rect">
            <a:avLst/>
          </a:prstGeom>
        </p:spPr>
        <p:txBody>
          <a:bodyPr bIns="45000" lIns="90000" rIns="90000" tIns="45000"/>
          <a:p>
            <a:pPr algn="ctr"/>
            <a:r>
              <a:rPr lang="en-US" sz="4400"/>
              <a:t>Inadequate Infrastructure</a:t>
            </a:r>
            <a:endParaRPr/>
          </a:p>
        </p:txBody>
      </p:sp>
      <p:sp>
        <p:nvSpPr>
          <p:cNvPr id="187" name="CustomShape 2"/>
          <p:cNvSpPr/>
          <p:nvPr/>
        </p:nvSpPr>
        <p:spPr>
          <a:xfrm>
            <a:off x="838080" y="1828800"/>
            <a:ext cx="7406640" cy="638640"/>
          </a:xfrm>
          <a:prstGeom prst="rect">
            <a:avLst/>
          </a:prstGeom>
        </p:spPr>
        <p:txBody>
          <a:bodyPr bIns="45000" lIns="90000" rIns="90000" tIns="45000"/>
          <a:p>
            <a:pPr algn="ctr"/>
            <a:r>
              <a:rPr b="1" lang="en-US" sz="3600">
                <a:solidFill>
                  <a:srgbClr val="ffe701"/>
                </a:solidFill>
                <a:latin typeface="Times New Roman"/>
              </a:rPr>
              <a:t>Parks &amp; Recreation</a:t>
            </a:r>
            <a:endParaRPr/>
          </a:p>
        </p:txBody>
      </p:sp>
      <p:sp>
        <p:nvSpPr>
          <p:cNvPr id="188" name="CustomShape 3"/>
          <p:cNvSpPr/>
          <p:nvPr/>
        </p:nvSpPr>
        <p:spPr>
          <a:xfrm>
            <a:off x="0" y="2819520"/>
            <a:ext cx="9143280" cy="1796400"/>
          </a:xfrm>
          <a:prstGeom prst="rect">
            <a:avLst/>
          </a:prstGeom>
        </p:spPr>
        <p:txBody>
          <a:bodyPr bIns="45000" lIns="90000" rIns="90000" tIns="45000"/>
          <a:p>
            <a:r>
              <a:rPr b="1" lang="en-US" sz="2800">
                <a:solidFill>
                  <a:srgbClr val="ffe701"/>
                </a:solidFill>
                <a:latin typeface="Times New Roman"/>
              </a:rPr>
              <a:t>Existing acreage already over 60% below current demands and by 2030 may be nearly 275% below predicted demands. Even the new South Maui park does not satisfy demand.</a:t>
            </a:r>
            <a:endParaRPr/>
          </a:p>
        </p:txBody>
      </p:sp>
    </p:spTree>
  </p:cSld>
  <p:transition advTm="5000" spd="med">
    <p:wipe dir="r"/>
  </p:transition>
  <p:timing>
    <p:tnLst>
      <p:par>
        <p:cTn dur="indefinite" id="446" nodeType="tmRoot" restart="never">
          <p:childTnLst>
            <p:seq>
              <p:cTn dur="indefinite" id="447" nodeType="mainSeq">
                <p:childTnLst>
                  <p:par>
                    <p:cTn fill="hold" id="448">
                      <p:stCondLst>
                        <p:cond delay="indefinite"/>
                      </p:stCondLst>
                      <p:childTnLst>
                        <p:par>
                          <p:cTn fill="hold" id="449">
                            <p:stCondLst>
                              <p:cond delay="0"/>
                            </p:stCondLst>
                            <p:childTnLst>
                              <p:par>
                                <p:cTn fill="hold" id="450" nodeType="afterEffect" presetClass="entr" presetID="53">
                                  <p:stCondLst>
                                    <p:cond delay="1500"/>
                                  </p:stCondLst>
                                  <p:childTnLst>
                                    <p:set>
                                      <p:cBhvr>
                                        <p:cTn dur="1" fill="hold" id="451">
                                          <p:stCondLst>
                                            <p:cond delay="0"/>
                                          </p:stCondLst>
                                        </p:cTn>
                                        <p:tgtEl>
                                          <p:spTgt spid="188"/>
                                        </p:tgtEl>
                                        <p:attrNameLst>
                                          <p:attrName>style.visibility</p:attrName>
                                        </p:attrNameLst>
                                      </p:cBhvr>
                                      <p:to>
                                        <p:strVal val="visible"/>
                                      </p:to>
                                    </p:set>
                                    <p:anim calcmode="lin" valueType="str">
                                      <p:cBhvr additive="repl">
                                        <p:cTn dur="1000" fill="hold" id="452"/>
                                        <p:tgtEl>
                                          <p:spTgt spid="188"/>
                                        </p:tgtEl>
                                      </p:cBhvr>
                                      <p:tavLst>
                                        <p:tav tm="100000">
                                          <p:val>
                                            <p:strVal val="width"/>
                                          </p:val>
                                        </p:tav>
                                      </p:tavLst>
                                    </p:anim>
                                    <p:anim calcmode="lin" valueType="str">
                                      <p:cBhvr additive="repl">
                                        <p:cTn dur="1000" fill="hold" id="453"/>
                                        <p:tgtEl>
                                          <p:spTgt spid="188"/>
                                        </p:tgtEl>
                                      </p:cBhvr>
                                      <p:tavLst>
                                        <p:tav tm="100000">
                                          <p:val>
                                            <p:strVal val="height"/>
                                          </p:val>
                                        </p:tav>
                                      </p:tavLst>
                                    </p:anim>
                                    <p:animEffect filter="fade" transition="in">
                                      <p:cBhvr additive="repl">
                                        <p:cTn dur="1000" fill="freeze" id="454"/>
                                        <p:tgtEl>
                                          <p:spTgt spid="18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9" name="CustomShape 1"/>
          <p:cNvSpPr/>
          <p:nvPr/>
        </p:nvSpPr>
        <p:spPr>
          <a:xfrm>
            <a:off x="304920" y="304920"/>
            <a:ext cx="8457480" cy="761400"/>
          </a:xfrm>
          <a:prstGeom prst="rect">
            <a:avLst/>
          </a:prstGeom>
        </p:spPr>
        <p:txBody>
          <a:bodyPr bIns="45000" lIns="90000" rIns="90000" tIns="45000"/>
          <a:p>
            <a:pPr algn="ctr"/>
            <a:r>
              <a:rPr lang="en-US" sz="4400"/>
              <a:t>Inadequate Infrastructure</a:t>
            </a:r>
            <a:endParaRPr/>
          </a:p>
        </p:txBody>
      </p:sp>
      <p:sp>
        <p:nvSpPr>
          <p:cNvPr id="190" name="CustomShape 2"/>
          <p:cNvSpPr/>
          <p:nvPr/>
        </p:nvSpPr>
        <p:spPr>
          <a:xfrm>
            <a:off x="838080" y="990720"/>
            <a:ext cx="7406640" cy="638640"/>
          </a:xfrm>
          <a:prstGeom prst="rect">
            <a:avLst/>
          </a:prstGeom>
        </p:spPr>
        <p:txBody>
          <a:bodyPr bIns="45000" lIns="90000" rIns="90000" tIns="45000"/>
          <a:p>
            <a:pPr algn="ctr"/>
            <a:r>
              <a:rPr b="1" lang="en-US" sz="3600">
                <a:solidFill>
                  <a:srgbClr val="ffe701"/>
                </a:solidFill>
                <a:latin typeface="Times New Roman"/>
              </a:rPr>
              <a:t>Parks &amp; Recreation</a:t>
            </a:r>
            <a:endParaRPr/>
          </a:p>
        </p:txBody>
      </p:sp>
    </p:spTree>
  </p:cSld>
  <p:transition advTm="9000">
    <p:wipe dir="r"/>
  </p:transition>
  <p:timing>
    <p:tnLst>
      <p:par>
        <p:cTn dur="indefinite" id="455" nodeType="tmRoot" restart="never">
          <p:childTnLst>
            <p:seq>
              <p:cTn id="456" nodeType="mainSeq">
                <p:childTnLst/>
              </p:cTn>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1" name="CustomShape 1"/>
          <p:cNvSpPr/>
          <p:nvPr/>
        </p:nvSpPr>
        <p:spPr>
          <a:xfrm>
            <a:off x="0" y="304920"/>
            <a:ext cx="9143280" cy="761400"/>
          </a:xfrm>
          <a:prstGeom prst="rect">
            <a:avLst/>
          </a:prstGeom>
        </p:spPr>
        <p:txBody>
          <a:bodyPr bIns="45000" lIns="90000" rIns="90000" tIns="45000"/>
          <a:p>
            <a:pPr algn="ctr"/>
            <a:r>
              <a:rPr lang="en-US" sz="4000"/>
              <a:t>The South Maui Context</a:t>
            </a:r>
            <a:endParaRPr/>
          </a:p>
        </p:txBody>
      </p:sp>
      <p:sp>
        <p:nvSpPr>
          <p:cNvPr id="192" name="CustomShape 2"/>
          <p:cNvSpPr/>
          <p:nvPr/>
        </p:nvSpPr>
        <p:spPr>
          <a:xfrm>
            <a:off x="0" y="1676520"/>
            <a:ext cx="9143280" cy="3930480"/>
          </a:xfrm>
          <a:prstGeom prst="rect">
            <a:avLst/>
          </a:prstGeom>
        </p:spPr>
        <p:txBody>
          <a:bodyPr bIns="45000" lIns="90000" rIns="90000" tIns="45000"/>
          <a:p>
            <a:r>
              <a:rPr b="1" lang="en-US" sz="3600">
                <a:solidFill>
                  <a:srgbClr val="ffe701"/>
                </a:solidFill>
                <a:latin typeface="Times New Roman"/>
              </a:rPr>
              <a:t>So, how will South Maui—a region projected to absorb Maui County’s largest relative growth—be able to cope with its already rapidly expanding demand for jobs, food, housing developments, energy, education, and available health care amid an already overtaxed infrastructure?</a:t>
            </a:r>
            <a:endParaRPr/>
          </a:p>
        </p:txBody>
      </p:sp>
    </p:spTree>
  </p:cSld>
  <p:transition advTm="11000" spd="med">
    <p:wipe dir="r"/>
  </p:transition>
  <p:timing>
    <p:tnLst>
      <p:par>
        <p:cTn dur="indefinite" id="457" nodeType="tmRoot" restart="never">
          <p:childTnLst>
            <p:seq>
              <p:cTn id="458" nodeType="mainSeq">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3" name="CustomShape 1"/>
          <p:cNvSpPr/>
          <p:nvPr/>
        </p:nvSpPr>
        <p:spPr>
          <a:xfrm>
            <a:off x="457200" y="228600"/>
            <a:ext cx="8076600" cy="1552320"/>
          </a:xfrm>
          <a:prstGeom prst="rect">
            <a:avLst/>
          </a:prstGeom>
        </p:spPr>
        <p:txBody>
          <a:bodyPr bIns="45000" lIns="90000" rIns="90000" tIns="45000"/>
          <a:p>
            <a:r>
              <a:rPr b="1" lang="en-US" sz="3200">
                <a:solidFill>
                  <a:srgbClr val="ffff00"/>
                </a:solidFill>
                <a:latin typeface="Times New Roman"/>
              </a:rPr>
              <a:t>South Maui 2010 Census of nearly 29,000 is </a:t>
            </a:r>
            <a:endParaRPr/>
          </a:p>
          <a:p>
            <a:r>
              <a:rPr b="1" lang="en-US" sz="3200">
                <a:solidFill>
                  <a:srgbClr val="ffff00"/>
                </a:solidFill>
                <a:latin typeface="Times New Roman"/>
              </a:rPr>
              <a:t>only 3% below the initial projected 2015</a:t>
            </a:r>
            <a:endParaRPr/>
          </a:p>
          <a:p>
            <a:r>
              <a:rPr b="1" lang="en-US" sz="3200">
                <a:solidFill>
                  <a:srgbClr val="ffff00"/>
                </a:solidFill>
                <a:latin typeface="Times New Roman"/>
              </a:rPr>
              <a:t>South Maui 30,000 estimate  </a:t>
            </a:r>
            <a:endParaRPr/>
          </a:p>
        </p:txBody>
      </p:sp>
      <p:sp>
        <p:nvSpPr>
          <p:cNvPr id="194" name="CustomShape 2"/>
          <p:cNvSpPr/>
          <p:nvPr/>
        </p:nvSpPr>
        <p:spPr>
          <a:xfrm>
            <a:off x="1229040" y="2286000"/>
            <a:ext cx="1843200" cy="2223000"/>
          </a:xfrm>
          <a:prstGeom prst="rect">
            <a:avLst/>
          </a:prstGeom>
        </p:spPr>
        <p:txBody>
          <a:bodyPr bIns="45000" lIns="90000" rIns="90000" tIns="45000" wrap="none"/>
          <a:p>
            <a:pPr algn="ctr"/>
            <a:r>
              <a:rPr b="1" lang="en-US" sz="2800">
                <a:solidFill>
                  <a:srgbClr val="2cff2c"/>
                </a:solidFill>
                <a:latin typeface="Times New Roman"/>
              </a:rPr>
              <a:t>2010</a:t>
            </a:r>
            <a:endParaRPr/>
          </a:p>
          <a:p>
            <a:pPr algn="ctr"/>
            <a:r>
              <a:rPr b="1" lang="en-US" sz="2800">
                <a:solidFill>
                  <a:srgbClr val="2cff2c"/>
                </a:solidFill>
                <a:latin typeface="Times New Roman"/>
              </a:rPr>
              <a:t>Population</a:t>
            </a:r>
            <a:endParaRPr/>
          </a:p>
          <a:p>
            <a:endParaRPr/>
          </a:p>
          <a:p>
            <a:pPr algn="ctr"/>
            <a:r>
              <a:rPr b="1" lang="en-US" sz="2800">
                <a:solidFill>
                  <a:srgbClr val="ffff00"/>
                </a:solidFill>
                <a:latin typeface="Times New Roman"/>
              </a:rPr>
              <a:t>28,892</a:t>
            </a:r>
            <a:endParaRPr/>
          </a:p>
          <a:p>
            <a:pPr algn="ctr"/>
            <a:r>
              <a:rPr b="1" lang="en-US" sz="2800">
                <a:solidFill>
                  <a:srgbClr val="ffff00"/>
                </a:solidFill>
                <a:latin typeface="Times New Roman"/>
              </a:rPr>
              <a:t>Residents</a:t>
            </a:r>
            <a:endParaRPr/>
          </a:p>
        </p:txBody>
      </p:sp>
      <p:sp>
        <p:nvSpPr>
          <p:cNvPr id="195" name="CustomShape 3"/>
          <p:cNvSpPr/>
          <p:nvPr/>
        </p:nvSpPr>
        <p:spPr>
          <a:xfrm>
            <a:off x="5784840" y="2286000"/>
            <a:ext cx="2688840" cy="3929400"/>
          </a:xfrm>
          <a:prstGeom prst="rect">
            <a:avLst/>
          </a:prstGeom>
        </p:spPr>
        <p:txBody>
          <a:bodyPr bIns="45000" lIns="90000" rIns="90000" tIns="45000" wrap="none"/>
          <a:p>
            <a:pPr algn="ctr"/>
            <a:r>
              <a:rPr b="1" lang="en-US" sz="2800">
                <a:solidFill>
                  <a:srgbClr val="2cff2c"/>
                </a:solidFill>
                <a:latin typeface="Times New Roman"/>
              </a:rPr>
              <a:t>2010</a:t>
            </a:r>
            <a:endParaRPr/>
          </a:p>
          <a:p>
            <a:pPr algn="ctr"/>
            <a:r>
              <a:rPr b="1" lang="en-US" sz="2800">
                <a:solidFill>
                  <a:srgbClr val="2cff2c"/>
                </a:solidFill>
                <a:latin typeface="Times New Roman"/>
              </a:rPr>
              <a:t>Housing Units</a:t>
            </a:r>
            <a:endParaRPr/>
          </a:p>
          <a:p>
            <a:endParaRPr/>
          </a:p>
          <a:p>
            <a:pPr algn="ctr"/>
            <a:r>
              <a:rPr b="1" lang="en-US" sz="2800">
                <a:solidFill>
                  <a:srgbClr val="ffff00"/>
                </a:solidFill>
                <a:latin typeface="Times New Roman"/>
              </a:rPr>
              <a:t>10,889 Occupied</a:t>
            </a:r>
            <a:endParaRPr/>
          </a:p>
          <a:p>
            <a:pPr algn="ctr"/>
            <a:r>
              <a:rPr b="1" lang="en-US" sz="2800">
                <a:solidFill>
                  <a:srgbClr val="ffff00"/>
                </a:solidFill>
                <a:latin typeface="Times New Roman"/>
              </a:rPr>
              <a:t>&amp;</a:t>
            </a:r>
            <a:endParaRPr/>
          </a:p>
          <a:p>
            <a:pPr algn="ctr"/>
            <a:r>
              <a:rPr b="1" lang="en-US" sz="2800">
                <a:solidFill>
                  <a:srgbClr val="ffff00"/>
                </a:solidFill>
                <a:latin typeface="Times New Roman"/>
              </a:rPr>
              <a:t>7,710 Vacant</a:t>
            </a:r>
            <a:endParaRPr/>
          </a:p>
          <a:p>
            <a:pPr algn="ctr"/>
            <a:r>
              <a:rPr b="1" lang="en-US" sz="2800">
                <a:solidFill>
                  <a:srgbClr val="ffff00"/>
                </a:solidFill>
                <a:latin typeface="Times New Roman"/>
              </a:rPr>
              <a:t>(43%)</a:t>
            </a:r>
            <a:endParaRPr/>
          </a:p>
          <a:p>
            <a:pPr algn="ctr"/>
            <a:r>
              <a:rPr b="1" lang="en-US" sz="2800">
                <a:solidFill>
                  <a:srgbClr val="ffff00"/>
                </a:solidFill>
                <a:latin typeface="Times New Roman"/>
              </a:rPr>
              <a:t>of 18,059</a:t>
            </a:r>
            <a:endParaRPr/>
          </a:p>
          <a:p>
            <a:pPr algn="ctr"/>
            <a:r>
              <a:rPr b="1" lang="en-US" sz="2800">
                <a:solidFill>
                  <a:srgbClr val="ffff00"/>
                </a:solidFill>
                <a:latin typeface="Times New Roman"/>
              </a:rPr>
              <a:t>total</a:t>
            </a:r>
            <a:endParaRPr/>
          </a:p>
        </p:txBody>
      </p:sp>
    </p:spTree>
  </p:cSld>
  <p:transition advTm="9000" spd="med">
    <p:wipe dir="r"/>
  </p:transition>
  <p:timing>
    <p:tnLst>
      <p:par>
        <p:cTn dur="indefinite" id="459" nodeType="tmRoot" restart="never">
          <p:childTnLst>
            <p:seq>
              <p:cTn id="460" nodeType="mainSeq">
                <p:childTnLst/>
              </p:cTn>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6" name="CustomShape 1"/>
          <p:cNvSpPr/>
          <p:nvPr/>
        </p:nvSpPr>
        <p:spPr>
          <a:xfrm>
            <a:off x="152280" y="1066680"/>
            <a:ext cx="8991000" cy="455760"/>
          </a:xfrm>
          <a:prstGeom prst="rect">
            <a:avLst/>
          </a:prstGeom>
        </p:spPr>
        <p:txBody>
          <a:bodyPr bIns="45000" lIns="90000" rIns="90000" tIns="45000"/>
          <a:p>
            <a:pPr algn="ctr"/>
            <a:r>
              <a:rPr b="1" lang="en-US" sz="2400">
                <a:solidFill>
                  <a:srgbClr val="ffe701"/>
                </a:solidFill>
                <a:latin typeface="Times New Roman"/>
              </a:rPr>
              <a:t>South Maui 2010 Population Already Nears Projected 2015 Level</a:t>
            </a:r>
            <a:endParaRPr/>
          </a:p>
        </p:txBody>
      </p:sp>
      <p:sp>
        <p:nvSpPr>
          <p:cNvPr id="197" name="CustomShape 2"/>
          <p:cNvSpPr/>
          <p:nvPr/>
        </p:nvSpPr>
        <p:spPr>
          <a:xfrm>
            <a:off x="306360" y="228600"/>
            <a:ext cx="8562240" cy="699480"/>
          </a:xfrm>
          <a:prstGeom prst="rect">
            <a:avLst/>
          </a:prstGeom>
        </p:spPr>
        <p:txBody>
          <a:bodyPr bIns="45000" lIns="90000" rIns="90000" tIns="45000" wrap="none"/>
          <a:p>
            <a:pPr algn="ctr"/>
            <a:r>
              <a:rPr b="1" lang="en-US" sz="4000">
                <a:solidFill>
                  <a:srgbClr val="ffe701"/>
                </a:solidFill>
                <a:latin typeface="Times New Roman"/>
              </a:rPr>
              <a:t>Maui Resident Population 2000 - 2030 </a:t>
            </a:r>
            <a:endParaRPr/>
          </a:p>
        </p:txBody>
      </p:sp>
    </p:spTree>
  </p:cSld>
  <p:transition advTm="9000" spd="med">
    <p:wipe dir="r"/>
  </p:transition>
  <p:timing>
    <p:tnLst>
      <p:par>
        <p:cTn dur="indefinite" id="461" nodeType="tmRoot" restart="never">
          <p:childTnLst>
            <p:seq>
              <p:cTn id="462" nodeType="mainSeq">
                <p:childTnLst/>
              </p:cTn>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8" name="CustomShape 1"/>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Maui Resident Population 2000 - 2020 </a:t>
            </a:r>
            <a:endParaRPr/>
          </a:p>
        </p:txBody>
      </p:sp>
      <p:sp>
        <p:nvSpPr>
          <p:cNvPr id="199" name="CustomShape 2"/>
          <p:cNvSpPr/>
          <p:nvPr/>
        </p:nvSpPr>
        <p:spPr>
          <a:xfrm>
            <a:off x="0" y="723960"/>
            <a:ext cx="9143280" cy="455760"/>
          </a:xfrm>
          <a:prstGeom prst="rect">
            <a:avLst/>
          </a:prstGeom>
        </p:spPr>
        <p:txBody>
          <a:bodyPr bIns="45000" lIns="90000" rIns="90000" tIns="45000"/>
          <a:p>
            <a:pPr algn="ctr"/>
            <a:r>
              <a:rPr b="1" lang="en-US" sz="2400">
                <a:solidFill>
                  <a:srgbClr val="ffe701"/>
                </a:solidFill>
                <a:latin typeface="Times New Roman"/>
              </a:rPr>
              <a:t>Maui Island Population Forecast by Communities</a:t>
            </a:r>
            <a:endParaRPr/>
          </a:p>
        </p:txBody>
      </p:sp>
    </p:spTree>
  </p:cSld>
  <p:transition advTm="10000" spd="med">
    <p:wipe dir="r"/>
  </p:transition>
  <p:timing>
    <p:tnLst>
      <p:par>
        <p:cTn dur="indefinite" id="463" nodeType="tmRoot" restart="never">
          <p:childTnLst>
            <p:seq>
              <p:cTn id="464" nodeType="mainSeq">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 name="CustomShape 1"/>
          <p:cNvSpPr/>
          <p:nvPr/>
        </p:nvSpPr>
        <p:spPr>
          <a:xfrm>
            <a:off x="0" y="1676520"/>
            <a:ext cx="9143280" cy="2833200"/>
          </a:xfrm>
          <a:prstGeom prst="rect">
            <a:avLst/>
          </a:prstGeom>
        </p:spPr>
        <p:txBody>
          <a:bodyPr bIns="45000" lIns="90000" rIns="90000" tIns="45000"/>
          <a:p>
            <a:r>
              <a:rPr b="1" lang="en-US" sz="3600">
                <a:solidFill>
                  <a:srgbClr val="ffe701"/>
                </a:solidFill>
                <a:latin typeface="Times New Roman"/>
              </a:rPr>
              <a:t>Hawai’i’s economy creates mostly low-paying jobs servicing tourism, burdening many local residents with low wages, costly housing and a cost-of-living 35% higher than on the Mainland. </a:t>
            </a:r>
            <a:endParaRPr/>
          </a:p>
        </p:txBody>
      </p:sp>
      <p:sp>
        <p:nvSpPr>
          <p:cNvPr id="42" name="CustomShape 2"/>
          <p:cNvSpPr/>
          <p:nvPr/>
        </p:nvSpPr>
        <p:spPr>
          <a:xfrm>
            <a:off x="152280" y="152280"/>
            <a:ext cx="9143280" cy="699480"/>
          </a:xfrm>
          <a:prstGeom prst="rect">
            <a:avLst/>
          </a:prstGeom>
        </p:spPr>
        <p:txBody>
          <a:bodyPr bIns="45000" lIns="90000" rIns="90000" tIns="45000"/>
          <a:p>
            <a:pPr algn="ctr"/>
            <a:r>
              <a:rPr b="1" lang="en-US" sz="4000">
                <a:solidFill>
                  <a:srgbClr val="ffe701"/>
                </a:solidFill>
                <a:latin typeface="Times New Roman"/>
              </a:rPr>
              <a:t>Maui Nui’s “Tipping Points”? </a:t>
            </a:r>
            <a:endParaRPr/>
          </a:p>
        </p:txBody>
      </p:sp>
    </p:spTree>
  </p:cSld>
  <p:timing>
    <p:tnLst>
      <p:par>
        <p:cTn dur="indefinite" id="39" nodeType="tmRoot" restart="never">
          <p:childTnLst>
            <p:seq>
              <p:cTn dur="indefinite" id="40" nodeType="mainSeq">
                <p:childTnLst>
                  <p:par>
                    <p:cTn fill="hold" id="41">
                      <p:stCondLst>
                        <p:cond delay="indefinite"/>
                      </p:stCondLst>
                      <p:childTnLst>
                        <p:par>
                          <p:cTn fill="hold" id="42">
                            <p:stCondLst>
                              <p:cond delay="0"/>
                            </p:stCondLst>
                            <p:childTnLst>
                              <p:par>
                                <p:cTn fill="hold" id="43" nodeType="clickEffect" presetClass="entr" presetID="53">
                                  <p:stCondLst>
                                    <p:cond delay="0"/>
                                  </p:stCondLst>
                                  <p:childTnLst>
                                    <p:set>
                                      <p:cBhvr>
                                        <p:cTn dur="1" fill="hold" id="44">
                                          <p:stCondLst>
                                            <p:cond delay="0"/>
                                          </p:stCondLst>
                                        </p:cTn>
                                        <p:tgtEl>
                                          <p:spTgt spid="41">
                                            <p:txEl>
                                              <p:pRg end="185" st="0"/>
                                            </p:txEl>
                                          </p:spTgt>
                                        </p:tgtEl>
                                        <p:attrNameLst>
                                          <p:attrName>style.visibility</p:attrName>
                                        </p:attrNameLst>
                                      </p:cBhvr>
                                      <p:to>
                                        <p:strVal val="visible"/>
                                      </p:to>
                                    </p:set>
                                    <p:anim calcmode="lin" valueType="str">
                                      <p:cBhvr additive="repl">
                                        <p:cTn dur="1000" fill="hold" id="45"/>
                                        <p:tgtEl>
                                          <p:spTgt spid="41">
                                            <p:txEl>
                                              <p:pRg end="185" st="0"/>
                                            </p:txEl>
                                          </p:spTgt>
                                        </p:tgtEl>
                                      </p:cBhvr>
                                      <p:tavLst>
                                        <p:tav tm="100000">
                                          <p:val>
                                            <p:strVal val="width"/>
                                          </p:val>
                                        </p:tav>
                                      </p:tavLst>
                                    </p:anim>
                                    <p:anim calcmode="lin" valueType="str">
                                      <p:cBhvr additive="repl">
                                        <p:cTn dur="1000" fill="hold" id="46"/>
                                        <p:tgtEl>
                                          <p:spTgt spid="41">
                                            <p:txEl>
                                              <p:pRg end="185" st="0"/>
                                            </p:txEl>
                                          </p:spTgt>
                                        </p:tgtEl>
                                      </p:cBhvr>
                                      <p:tavLst>
                                        <p:tav tm="100000">
                                          <p:val>
                                            <p:strVal val="height"/>
                                          </p:val>
                                        </p:tav>
                                      </p:tavLst>
                                    </p:anim>
                                    <p:animEffect filter="fade" transition="in">
                                      <p:cBhvr additive="repl">
                                        <p:cTn dur="1000" fill="freeze" id="47"/>
                                        <p:tgtEl>
                                          <p:spTgt spid="41">
                                            <p:txEl>
                                              <p:pRg end="185" st="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0" name="CustomShape 1"/>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Maui Resident Population 2000 - 2020 </a:t>
            </a:r>
            <a:endParaRPr/>
          </a:p>
        </p:txBody>
      </p:sp>
      <p:sp>
        <p:nvSpPr>
          <p:cNvPr id="201" name="CustomShape 2"/>
          <p:cNvSpPr/>
          <p:nvPr/>
        </p:nvSpPr>
        <p:spPr>
          <a:xfrm>
            <a:off x="1753560" y="3736800"/>
            <a:ext cx="1040040" cy="455760"/>
          </a:xfrm>
          <a:prstGeom prst="rect">
            <a:avLst/>
          </a:prstGeom>
          <a:solidFill>
            <a:srgbClr val="c0c0c0"/>
          </a:solidFill>
        </p:spPr>
        <p:txBody>
          <a:bodyPr bIns="45000" lIns="90000" rIns="90000" tIns="45000" wrap="none"/>
          <a:p>
            <a:r>
              <a:rPr b="1" lang="en-US" sz="2400">
                <a:solidFill>
                  <a:srgbClr val="ff00ff"/>
                </a:solidFill>
                <a:latin typeface="Times New Roman"/>
              </a:rPr>
              <a:t>+ 61%</a:t>
            </a:r>
            <a:endParaRPr/>
          </a:p>
        </p:txBody>
      </p:sp>
      <p:sp>
        <p:nvSpPr>
          <p:cNvPr id="202" name="CustomShape 3"/>
          <p:cNvSpPr/>
          <p:nvPr/>
        </p:nvSpPr>
        <p:spPr>
          <a:xfrm>
            <a:off x="6935400" y="1450800"/>
            <a:ext cx="1040040" cy="455760"/>
          </a:xfrm>
          <a:prstGeom prst="rect">
            <a:avLst/>
          </a:prstGeom>
          <a:solidFill>
            <a:srgbClr val="c0c0c0"/>
          </a:solidFill>
        </p:spPr>
        <p:txBody>
          <a:bodyPr bIns="45000" lIns="90000" rIns="90000" tIns="45000" wrap="none"/>
          <a:p>
            <a:r>
              <a:rPr b="1" lang="en-US" sz="2400">
                <a:solidFill>
                  <a:srgbClr val="ff00ff"/>
                </a:solidFill>
                <a:latin typeface="Times New Roman"/>
              </a:rPr>
              <a:t>+ 72%</a:t>
            </a:r>
            <a:endParaRPr/>
          </a:p>
        </p:txBody>
      </p:sp>
      <p:sp>
        <p:nvSpPr>
          <p:cNvPr id="203" name="CustomShape 4"/>
          <p:cNvSpPr/>
          <p:nvPr/>
        </p:nvSpPr>
        <p:spPr>
          <a:xfrm>
            <a:off x="4344480" y="3355920"/>
            <a:ext cx="1040040" cy="455760"/>
          </a:xfrm>
          <a:prstGeom prst="rect">
            <a:avLst/>
          </a:prstGeom>
          <a:solidFill>
            <a:srgbClr val="c0c0c0"/>
          </a:solidFill>
        </p:spPr>
        <p:txBody>
          <a:bodyPr bIns="45000" lIns="90000" rIns="90000" tIns="45000" wrap="none"/>
          <a:p>
            <a:r>
              <a:rPr b="1" lang="en-US" sz="2400">
                <a:solidFill>
                  <a:srgbClr val="2cff2c"/>
                </a:solidFill>
                <a:latin typeface="Times New Roman"/>
              </a:rPr>
              <a:t>+ 70%</a:t>
            </a:r>
            <a:endParaRPr/>
          </a:p>
        </p:txBody>
      </p:sp>
      <p:sp>
        <p:nvSpPr>
          <p:cNvPr id="204" name="CustomShape 5"/>
          <p:cNvSpPr/>
          <p:nvPr/>
        </p:nvSpPr>
        <p:spPr>
          <a:xfrm>
            <a:off x="0" y="800280"/>
            <a:ext cx="9143280" cy="455760"/>
          </a:xfrm>
          <a:prstGeom prst="rect">
            <a:avLst/>
          </a:prstGeom>
        </p:spPr>
        <p:txBody>
          <a:bodyPr bIns="45000" lIns="90000" rIns="90000" tIns="45000"/>
          <a:p>
            <a:pPr algn="ctr"/>
            <a:r>
              <a:rPr b="1" lang="en-US" sz="2400">
                <a:solidFill>
                  <a:srgbClr val="ffe701"/>
                </a:solidFill>
                <a:latin typeface="Times New Roman"/>
              </a:rPr>
              <a:t>Projected Changes for Three Key Community Plan Areas</a:t>
            </a:r>
            <a:endParaRPr/>
          </a:p>
        </p:txBody>
      </p:sp>
    </p:spTree>
  </p:cSld>
  <p:transition advTm="11000" spd="med">
    <p:wipe dir="r"/>
  </p:transition>
  <p:timing>
    <p:tnLst>
      <p:par>
        <p:cTn dur="indefinite" id="465" nodeType="tmRoot" restart="never">
          <p:childTnLst>
            <p:seq>
              <p:cTn dur="indefinite" id="466" nodeType="mainSeq">
                <p:childTnLst>
                  <p:par>
                    <p:cTn fill="hold" id="467">
                      <p:stCondLst>
                        <p:cond delay="indefinite"/>
                      </p:stCondLst>
                      <p:childTnLst>
                        <p:par>
                          <p:cTn fill="hold" id="468">
                            <p:stCondLst>
                              <p:cond delay="0"/>
                            </p:stCondLst>
                            <p:childTnLst>
                              <p:par>
                                <p:cTn fill="hold" id="469" nodeType="afterEffect" presetClass="entr" presetID="1">
                                  <p:stCondLst>
                                    <p:cond delay="2000"/>
                                  </p:stCondLst>
                                  <p:childTnLst>
                                    <p:set>
                                      <p:cBhvr>
                                        <p:cTn dur="1" fill="hold" id="470">
                                          <p:stCondLst>
                                            <p:cond delay="0"/>
                                          </p:stCondLst>
                                        </p:cTn>
                                        <p:tgtEl>
                                          <p:spTgt spid="201"/>
                                        </p:tgtEl>
                                        <p:attrNameLst>
                                          <p:attrName>style.visibility</p:attrName>
                                        </p:attrNameLst>
                                      </p:cBhvr>
                                      <p:to>
                                        <p:strVal val="visible"/>
                                      </p:to>
                                    </p:set>
                                  </p:childTnLst>
                                </p:cTn>
                              </p:par>
                            </p:childTnLst>
                          </p:cTn>
                        </p:par>
                        <p:par>
                          <p:cTn fill="hold" id="471">
                            <p:stCondLst>
                              <p:cond delay="2000"/>
                            </p:stCondLst>
                            <p:childTnLst>
                              <p:par>
                                <p:cTn fill="hold" id="472" nodeType="afterEffect" presetClass="entr" presetID="1">
                                  <p:stCondLst>
                                    <p:cond delay="2000"/>
                                  </p:stCondLst>
                                  <p:childTnLst>
                                    <p:set>
                                      <p:cBhvr>
                                        <p:cTn dur="1" fill="hold" id="473">
                                          <p:stCondLst>
                                            <p:cond delay="0"/>
                                          </p:stCondLst>
                                        </p:cTn>
                                        <p:tgtEl>
                                          <p:spTgt spid="203"/>
                                        </p:tgtEl>
                                        <p:attrNameLst>
                                          <p:attrName>style.visibility</p:attrName>
                                        </p:attrNameLst>
                                      </p:cBhvr>
                                      <p:to>
                                        <p:strVal val="visible"/>
                                      </p:to>
                                    </p:set>
                                  </p:childTnLst>
                                </p:cTn>
                              </p:par>
                            </p:childTnLst>
                          </p:cTn>
                        </p:par>
                        <p:par>
                          <p:cTn fill="hold" id="474">
                            <p:stCondLst>
                              <p:cond delay="4000"/>
                            </p:stCondLst>
                            <p:childTnLst>
                              <p:par>
                                <p:cTn fill="hold" id="475" nodeType="afterEffect" presetClass="entr" presetID="1">
                                  <p:stCondLst>
                                    <p:cond delay="2000"/>
                                  </p:stCondLst>
                                  <p:childTnLst>
                                    <p:set>
                                      <p:cBhvr>
                                        <p:cTn dur="1" fill="hold" id="476">
                                          <p:stCondLst>
                                            <p:cond delay="0"/>
                                          </p:stCondLst>
                                        </p:cTn>
                                        <p:tgtEl>
                                          <p:spTgt spid="20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5" name="CustomShape 1"/>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The Housing Mix Dilemma </a:t>
            </a:r>
            <a:endParaRPr/>
          </a:p>
        </p:txBody>
      </p:sp>
      <p:sp>
        <p:nvSpPr>
          <p:cNvPr id="206" name="CustomShape 2"/>
          <p:cNvSpPr/>
          <p:nvPr/>
        </p:nvSpPr>
        <p:spPr>
          <a:xfrm>
            <a:off x="0" y="1066680"/>
            <a:ext cx="9143280" cy="516600"/>
          </a:xfrm>
          <a:prstGeom prst="rect">
            <a:avLst/>
          </a:prstGeom>
        </p:spPr>
        <p:txBody>
          <a:bodyPr bIns="45000" lIns="90000" rIns="90000" tIns="45000"/>
          <a:p>
            <a:pPr algn="ctr"/>
            <a:r>
              <a:rPr b="1" lang="en-US" sz="2800">
                <a:solidFill>
                  <a:srgbClr val="ffe701"/>
                </a:solidFill>
                <a:latin typeface="Times New Roman"/>
              </a:rPr>
              <a:t>Where should the projected types of housing be located?</a:t>
            </a:r>
            <a:endParaRPr/>
          </a:p>
        </p:txBody>
      </p:sp>
      <p:sp>
        <p:nvSpPr>
          <p:cNvPr id="207" name="CustomShape 3"/>
          <p:cNvSpPr/>
          <p:nvPr/>
        </p:nvSpPr>
        <p:spPr>
          <a:xfrm>
            <a:off x="1828800" y="2362320"/>
            <a:ext cx="1751760" cy="638640"/>
          </a:xfrm>
          <a:prstGeom prst="rect">
            <a:avLst/>
          </a:prstGeom>
          <a:solidFill>
            <a:srgbClr val="000073"/>
          </a:solidFill>
        </p:spPr>
        <p:txBody>
          <a:bodyPr bIns="45000" lIns="90000" rIns="90000" tIns="45000"/>
          <a:p>
            <a:r>
              <a:rPr b="1" lang="en-US">
                <a:solidFill>
                  <a:srgbClr val="f4800c"/>
                </a:solidFill>
                <a:latin typeface="Times New Roman"/>
              </a:rPr>
              <a:t>Single Fami</a:t>
            </a:r>
            <a:r>
              <a:rPr lang="en-US">
                <a:solidFill>
                  <a:srgbClr val="f4800c"/>
                </a:solidFill>
                <a:latin typeface="Times New Roman"/>
              </a:rPr>
              <a:t>ly</a:t>
            </a:r>
            <a:endParaRPr/>
          </a:p>
          <a:p>
            <a:r>
              <a:rPr b="1" lang="en-US">
                <a:solidFill>
                  <a:srgbClr val="00e6e6"/>
                </a:solidFill>
                <a:latin typeface="Times New Roman"/>
              </a:rPr>
              <a:t>Multi-Family</a:t>
            </a:r>
            <a:endParaRPr/>
          </a:p>
        </p:txBody>
      </p:sp>
    </p:spTree>
  </p:cSld>
  <p:transition advTm="7000" spd="med">
    <p:wipe dir="r"/>
  </p:transition>
  <p:timing>
    <p:tnLst>
      <p:par>
        <p:cTn dur="indefinite" id="477" nodeType="tmRoot" restart="never">
          <p:childTnLst>
            <p:seq>
              <p:cTn id="478" nodeType="mainSeq">
                <p:childTnLst/>
              </p:cTn>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8" name="CustomShape 1"/>
          <p:cNvSpPr/>
          <p:nvPr/>
        </p:nvSpPr>
        <p:spPr>
          <a:xfrm>
            <a:off x="0" y="0"/>
            <a:ext cx="9143280" cy="1735920"/>
          </a:xfrm>
          <a:prstGeom prst="rect">
            <a:avLst/>
          </a:prstGeom>
          <a:solidFill>
            <a:srgbClr val="000080"/>
          </a:solidFill>
        </p:spPr>
        <p:txBody>
          <a:bodyPr bIns="45000" lIns="90000" rIns="90000" tIns="45000"/>
          <a:p>
            <a:pPr algn="ctr"/>
            <a:r>
              <a:rPr b="1" lang="en-US" sz="3600">
                <a:solidFill>
                  <a:srgbClr val="ffe701"/>
                </a:solidFill>
                <a:latin typeface="Times New Roman"/>
              </a:rPr>
              <a:t>Given That The Ideal Solution Locates Jobs Near Housing Here Are Projected Jobs by Community Plan Areas</a:t>
            </a:r>
            <a:r>
              <a:rPr b="1" lang="en-US" sz="3600">
                <a:solidFill>
                  <a:srgbClr val="ffff99"/>
                </a:solidFill>
                <a:latin typeface="Times New Roman"/>
              </a:rPr>
              <a:t> </a:t>
            </a:r>
            <a:endParaRPr/>
          </a:p>
        </p:txBody>
      </p:sp>
    </p:spTree>
  </p:cSld>
  <p:transition advTm="6000" spd="med">
    <p:wipe dir="r"/>
  </p:transition>
  <p:timing>
    <p:tnLst>
      <p:par>
        <p:cTn dur="indefinite" id="479" nodeType="tmRoot" restart="never">
          <p:childTnLst>
            <p:seq>
              <p:cTn id="480" nodeType="mainSeq">
                <p:childTnLst/>
              </p:cTn>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9" name="CustomShape 1"/>
          <p:cNvSpPr/>
          <p:nvPr/>
        </p:nvSpPr>
        <p:spPr>
          <a:xfrm>
            <a:off x="0" y="0"/>
            <a:ext cx="9143280" cy="1308960"/>
          </a:xfrm>
          <a:prstGeom prst="rect">
            <a:avLst/>
          </a:prstGeom>
          <a:solidFill>
            <a:srgbClr val="000080"/>
          </a:solidFill>
        </p:spPr>
        <p:txBody>
          <a:bodyPr bIns="45000" lIns="90000" rIns="90000" tIns="45000"/>
          <a:p>
            <a:pPr algn="ctr"/>
            <a:r>
              <a:rPr b="1" lang="en-US" sz="4000">
                <a:solidFill>
                  <a:srgbClr val="ffe701"/>
                </a:solidFill>
                <a:latin typeface="Times New Roman"/>
              </a:rPr>
              <a:t>Projected Job Gains by Community Plan Areas</a:t>
            </a:r>
            <a:r>
              <a:rPr b="1" lang="en-US" sz="4000">
                <a:solidFill>
                  <a:srgbClr val="ffff99"/>
                </a:solidFill>
                <a:latin typeface="Times New Roman"/>
              </a:rPr>
              <a:t> </a:t>
            </a:r>
            <a:endParaRPr/>
          </a:p>
        </p:txBody>
      </p:sp>
      <p:sp>
        <p:nvSpPr>
          <p:cNvPr id="210" name="CustomShape 2"/>
          <p:cNvSpPr/>
          <p:nvPr/>
        </p:nvSpPr>
        <p:spPr>
          <a:xfrm>
            <a:off x="1677600" y="3124080"/>
            <a:ext cx="963720" cy="455760"/>
          </a:xfrm>
          <a:prstGeom prst="rect">
            <a:avLst/>
          </a:prstGeom>
          <a:solidFill>
            <a:srgbClr val="c0c0c0"/>
          </a:solidFill>
        </p:spPr>
        <p:txBody>
          <a:bodyPr bIns="45000" lIns="90000" rIns="90000" tIns="45000" wrap="none"/>
          <a:p>
            <a:r>
              <a:rPr b="1" lang="en-US" sz="2400">
                <a:solidFill>
                  <a:srgbClr val="ff00ff"/>
                </a:solidFill>
                <a:latin typeface="Times New Roman"/>
              </a:rPr>
              <a:t>+22%</a:t>
            </a:r>
            <a:endParaRPr/>
          </a:p>
        </p:txBody>
      </p:sp>
      <p:sp>
        <p:nvSpPr>
          <p:cNvPr id="211" name="CustomShape 3"/>
          <p:cNvSpPr/>
          <p:nvPr/>
        </p:nvSpPr>
        <p:spPr>
          <a:xfrm>
            <a:off x="6325560" y="1371600"/>
            <a:ext cx="963720" cy="455760"/>
          </a:xfrm>
          <a:prstGeom prst="rect">
            <a:avLst/>
          </a:prstGeom>
          <a:solidFill>
            <a:srgbClr val="c0c0c0"/>
          </a:solidFill>
        </p:spPr>
        <p:txBody>
          <a:bodyPr bIns="45000" lIns="90000" rIns="90000" tIns="45000" wrap="none"/>
          <a:p>
            <a:r>
              <a:rPr b="1" lang="en-US" sz="2400">
                <a:solidFill>
                  <a:srgbClr val="ff00ff"/>
                </a:solidFill>
                <a:latin typeface="Times New Roman"/>
              </a:rPr>
              <a:t>+33%</a:t>
            </a:r>
            <a:endParaRPr/>
          </a:p>
        </p:txBody>
      </p:sp>
      <p:sp>
        <p:nvSpPr>
          <p:cNvPr id="212" name="CustomShape 4"/>
          <p:cNvSpPr/>
          <p:nvPr/>
        </p:nvSpPr>
        <p:spPr>
          <a:xfrm>
            <a:off x="3887280" y="2971800"/>
            <a:ext cx="1116000" cy="455760"/>
          </a:xfrm>
          <a:prstGeom prst="rect">
            <a:avLst/>
          </a:prstGeom>
          <a:solidFill>
            <a:srgbClr val="c0c0c0"/>
          </a:solidFill>
        </p:spPr>
        <p:txBody>
          <a:bodyPr bIns="45000" lIns="90000" rIns="90000" tIns="45000" wrap="none"/>
          <a:p>
            <a:r>
              <a:rPr b="1" lang="en-US" sz="2400">
                <a:solidFill>
                  <a:srgbClr val="2cff2c"/>
                </a:solidFill>
                <a:latin typeface="Times New Roman"/>
              </a:rPr>
              <a:t>+104%</a:t>
            </a:r>
            <a:endParaRPr/>
          </a:p>
        </p:txBody>
      </p:sp>
    </p:spTree>
  </p:cSld>
  <p:transition advTm="9000" spd="med">
    <p:wipe dir="r"/>
  </p:transition>
  <p:timing>
    <p:tnLst>
      <p:par>
        <p:cTn dur="indefinite" id="481" nodeType="tmRoot" restart="never">
          <p:childTnLst>
            <p:seq>
              <p:cTn dur="indefinite" id="482" nodeType="mainSeq">
                <p:childTnLst>
                  <p:par>
                    <p:cTn fill="hold" id="483">
                      <p:stCondLst>
                        <p:cond delay="indefinite"/>
                      </p:stCondLst>
                      <p:childTnLst>
                        <p:par>
                          <p:cTn fill="hold" id="484">
                            <p:stCondLst>
                              <p:cond delay="0"/>
                            </p:stCondLst>
                            <p:childTnLst>
                              <p:par>
                                <p:cTn fill="hold" id="485" nodeType="afterEffect" presetClass="entr" presetID="9">
                                  <p:stCondLst>
                                    <p:cond delay="1000"/>
                                  </p:stCondLst>
                                  <p:childTnLst>
                                    <p:set>
                                      <p:cBhvr>
                                        <p:cTn dur="1" fill="hold" id="486">
                                          <p:stCondLst>
                                            <p:cond delay="0"/>
                                          </p:stCondLst>
                                        </p:cTn>
                                        <p:tgtEl>
                                          <p:spTgt spid="210"/>
                                        </p:tgtEl>
                                        <p:attrNameLst>
                                          <p:attrName>style.visibility</p:attrName>
                                        </p:attrNameLst>
                                      </p:cBhvr>
                                      <p:to>
                                        <p:strVal val="visible"/>
                                      </p:to>
                                    </p:set>
                                    <p:animEffect filter="dissolve" transition="in">
                                      <p:cBhvr additive="repl">
                                        <p:cTn dur="2000" fill="freeze" id="487"/>
                                        <p:tgtEl>
                                          <p:spTgt spid="210"/>
                                        </p:tgtEl>
                                      </p:cBhvr>
                                    </p:animEffect>
                                  </p:childTnLst>
                                </p:cTn>
                              </p:par>
                            </p:childTnLst>
                          </p:cTn>
                        </p:par>
                        <p:par>
                          <p:cTn fill="hold" id="488">
                            <p:stCondLst>
                              <p:cond delay="3000"/>
                            </p:stCondLst>
                            <p:childTnLst>
                              <p:par>
                                <p:cTn fill="hold" id="489" nodeType="afterEffect" presetClass="entr" presetID="9">
                                  <p:stCondLst>
                                    <p:cond delay="1500"/>
                                  </p:stCondLst>
                                  <p:childTnLst>
                                    <p:set>
                                      <p:cBhvr>
                                        <p:cTn dur="1" fill="hold" id="490">
                                          <p:stCondLst>
                                            <p:cond delay="0"/>
                                          </p:stCondLst>
                                        </p:cTn>
                                        <p:tgtEl>
                                          <p:spTgt spid="212"/>
                                        </p:tgtEl>
                                        <p:attrNameLst>
                                          <p:attrName>style.visibility</p:attrName>
                                        </p:attrNameLst>
                                      </p:cBhvr>
                                      <p:to>
                                        <p:strVal val="visible"/>
                                      </p:to>
                                    </p:set>
                                    <p:animEffect filter="dissolve" transition="in">
                                      <p:cBhvr additive="repl">
                                        <p:cTn dur="1000" fill="freeze" id="491"/>
                                        <p:tgtEl>
                                          <p:spTgt spid="212"/>
                                        </p:tgtEl>
                                      </p:cBhvr>
                                    </p:animEffect>
                                  </p:childTnLst>
                                </p:cTn>
                              </p:par>
                            </p:childTnLst>
                          </p:cTn>
                        </p:par>
                        <p:par>
                          <p:cTn fill="hold" id="492">
                            <p:stCondLst>
                              <p:cond delay="5500"/>
                            </p:stCondLst>
                            <p:childTnLst>
                              <p:par>
                                <p:cTn fill="hold" id="493" nodeType="afterEffect" presetClass="entr" presetID="9">
                                  <p:stCondLst>
                                    <p:cond delay="1500"/>
                                  </p:stCondLst>
                                  <p:childTnLst>
                                    <p:set>
                                      <p:cBhvr>
                                        <p:cTn dur="1" fill="hold" id="494">
                                          <p:stCondLst>
                                            <p:cond delay="0"/>
                                          </p:stCondLst>
                                        </p:cTn>
                                        <p:tgtEl>
                                          <p:spTgt spid="211"/>
                                        </p:tgtEl>
                                        <p:attrNameLst>
                                          <p:attrName>style.visibility</p:attrName>
                                        </p:attrNameLst>
                                      </p:cBhvr>
                                      <p:to>
                                        <p:strVal val="visible"/>
                                      </p:to>
                                    </p:set>
                                    <p:animEffect filter="dissolve" transition="in">
                                      <p:cBhvr additive="repl">
                                        <p:cTn dur="1000" fill="freeze" id="495"/>
                                        <p:tgtEl>
                                          <p:spTgt spid="2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13" name="Object 2"/>
          <p:cNvPicPr/>
          <p:nvPr/>
        </p:nvPicPr>
        <p:blipFill>
          <a:blip r:embed="rId1"/>
          <a:stretch>
            <a:fillRect/>
          </a:stretch>
        </p:blipFill>
        <p:spPr>
          <a:xfrm>
            <a:off x="3508200" y="1498680"/>
            <a:ext cx="5583960" cy="5126760"/>
          </a:xfrm>
          <a:prstGeom prst="rect">
            <a:avLst/>
          </a:prstGeom>
        </p:spPr>
      </p:pic>
      <p:sp>
        <p:nvSpPr>
          <p:cNvPr id="214" name="CustomShape 1"/>
          <p:cNvSpPr/>
          <p:nvPr/>
        </p:nvSpPr>
        <p:spPr>
          <a:xfrm>
            <a:off x="1371600" y="5791320"/>
            <a:ext cx="1370880" cy="577440"/>
          </a:xfrm>
          <a:prstGeom prst="rect">
            <a:avLst/>
          </a:prstGeom>
        </p:spPr>
        <p:txBody>
          <a:bodyPr bIns="45000" lIns="90000" rIns="90000" tIns="45000"/>
          <a:p>
            <a:pPr algn="ctr"/>
            <a:r>
              <a:rPr b="1" lang="en-US" sz="3200">
                <a:solidFill>
                  <a:srgbClr val="ffe701"/>
                </a:solidFill>
                <a:latin typeface="Times New Roman"/>
              </a:rPr>
              <a:t>2000</a:t>
            </a:r>
            <a:endParaRPr/>
          </a:p>
        </p:txBody>
      </p:sp>
      <p:sp>
        <p:nvSpPr>
          <p:cNvPr id="215" name="CustomShape 2"/>
          <p:cNvSpPr/>
          <p:nvPr/>
        </p:nvSpPr>
        <p:spPr>
          <a:xfrm>
            <a:off x="5943240" y="5791320"/>
            <a:ext cx="997200" cy="577440"/>
          </a:xfrm>
          <a:prstGeom prst="rect">
            <a:avLst/>
          </a:prstGeom>
        </p:spPr>
        <p:txBody>
          <a:bodyPr bIns="45000" lIns="90000" rIns="90000" tIns="45000" wrap="none"/>
          <a:p>
            <a:r>
              <a:rPr b="1" lang="en-US" sz="3200">
                <a:solidFill>
                  <a:srgbClr val="ffe701"/>
                </a:solidFill>
                <a:latin typeface="Times New Roman"/>
              </a:rPr>
              <a:t>2020</a:t>
            </a:r>
            <a:endParaRPr/>
          </a:p>
        </p:txBody>
      </p:sp>
      <p:sp>
        <p:nvSpPr>
          <p:cNvPr id="216" name="CustomShape 3"/>
          <p:cNvSpPr/>
          <p:nvPr/>
        </p:nvSpPr>
        <p:spPr>
          <a:xfrm>
            <a:off x="0" y="0"/>
            <a:ext cx="9143280" cy="699480"/>
          </a:xfrm>
          <a:prstGeom prst="rect">
            <a:avLst/>
          </a:prstGeom>
          <a:solidFill>
            <a:srgbClr val="000080"/>
          </a:solidFill>
        </p:spPr>
        <p:txBody>
          <a:bodyPr bIns="45000" lIns="90000" rIns="90000" tIns="45000"/>
          <a:p>
            <a:pPr algn="ctr"/>
            <a:r>
              <a:rPr b="1" lang="en-US" sz="4000">
                <a:solidFill>
                  <a:srgbClr val="ffe701"/>
                </a:solidFill>
                <a:latin typeface="Times New Roman"/>
              </a:rPr>
              <a:t>Where will jobs be located?</a:t>
            </a:r>
            <a:endParaRPr/>
          </a:p>
        </p:txBody>
      </p:sp>
      <p:sp>
        <p:nvSpPr>
          <p:cNvPr id="217" name="CustomShape 4"/>
          <p:cNvSpPr/>
          <p:nvPr/>
        </p:nvSpPr>
        <p:spPr>
          <a:xfrm>
            <a:off x="4895640" y="3733920"/>
            <a:ext cx="3868560" cy="821520"/>
          </a:xfrm>
          <a:prstGeom prst="rect">
            <a:avLst/>
          </a:prstGeom>
          <a:solidFill>
            <a:srgbClr val="ccffff"/>
          </a:solidFill>
        </p:spPr>
        <p:txBody>
          <a:bodyPr bIns="45000" lIns="90000" rIns="90000" tIns="45000" wrap="none"/>
          <a:p>
            <a:r>
              <a:rPr b="1" lang="en-US" sz="2400">
                <a:solidFill>
                  <a:srgbClr val="000099"/>
                </a:solidFill>
                <a:latin typeface="Times New Roman"/>
              </a:rPr>
              <a:t>37% increase in South Maui</a:t>
            </a:r>
            <a:endParaRPr/>
          </a:p>
          <a:p>
            <a:r>
              <a:rPr b="1" lang="en-US" sz="2400">
                <a:solidFill>
                  <a:srgbClr val="000099"/>
                </a:solidFill>
                <a:latin typeface="Times New Roman"/>
              </a:rPr>
              <a:t>versus</a:t>
            </a:r>
            <a:endParaRPr/>
          </a:p>
        </p:txBody>
      </p:sp>
      <p:sp>
        <p:nvSpPr>
          <p:cNvPr id="218" name="CustomShape 5"/>
          <p:cNvSpPr/>
          <p:nvPr/>
        </p:nvSpPr>
        <p:spPr>
          <a:xfrm>
            <a:off x="4048920" y="3048120"/>
            <a:ext cx="3432600" cy="364320"/>
          </a:xfrm>
          <a:prstGeom prst="rect">
            <a:avLst/>
          </a:prstGeom>
          <a:solidFill>
            <a:srgbClr val="ccffff"/>
          </a:solidFill>
        </p:spPr>
        <p:txBody>
          <a:bodyPr bIns="45000" lIns="90000" rIns="90000" tIns="45000" wrap="none"/>
          <a:p>
            <a:r>
              <a:rPr b="1" lang="en-US">
                <a:solidFill>
                  <a:srgbClr val="ff0000"/>
                </a:solidFill>
                <a:latin typeface="Times New Roman"/>
              </a:rPr>
              <a:t>7% decrease in Wailuku-Kahului</a:t>
            </a:r>
            <a:endParaRPr/>
          </a:p>
        </p:txBody>
      </p:sp>
      <p:sp>
        <p:nvSpPr>
          <p:cNvPr id="219" name="CustomShape 6"/>
          <p:cNvSpPr/>
          <p:nvPr/>
        </p:nvSpPr>
        <p:spPr>
          <a:xfrm>
            <a:off x="5107680" y="4876920"/>
            <a:ext cx="2649240" cy="364320"/>
          </a:xfrm>
          <a:prstGeom prst="rect">
            <a:avLst/>
          </a:prstGeom>
          <a:solidFill>
            <a:srgbClr val="ccffff"/>
          </a:solidFill>
        </p:spPr>
        <p:txBody>
          <a:bodyPr bIns="45000" lIns="90000" rIns="90000" tIns="45000" wrap="none"/>
          <a:p>
            <a:r>
              <a:rPr b="1" lang="en-US">
                <a:solidFill>
                  <a:srgbClr val="ff0000"/>
                </a:solidFill>
                <a:latin typeface="Times New Roman"/>
              </a:rPr>
              <a:t>21% decrease in Lahaina</a:t>
            </a:r>
            <a:endParaRPr/>
          </a:p>
        </p:txBody>
      </p:sp>
      <p:pic>
        <p:nvPicPr>
          <p:cNvPr descr="" id="220" name="Object 9"/>
          <p:cNvPicPr/>
          <p:nvPr/>
        </p:nvPicPr>
        <p:blipFill>
          <a:blip r:embed="rId2"/>
          <a:stretch>
            <a:fillRect/>
          </a:stretch>
        </p:blipFill>
        <p:spPr>
          <a:xfrm>
            <a:off x="-863640" y="1730520"/>
            <a:ext cx="5993640" cy="4450680"/>
          </a:xfrm>
          <a:prstGeom prst="rect">
            <a:avLst/>
          </a:prstGeom>
        </p:spPr>
      </p:pic>
      <p:sp>
        <p:nvSpPr>
          <p:cNvPr id="221" name="CustomShape 7"/>
          <p:cNvSpPr/>
          <p:nvPr/>
        </p:nvSpPr>
        <p:spPr>
          <a:xfrm>
            <a:off x="7696080" y="4876920"/>
            <a:ext cx="1447200" cy="638640"/>
          </a:xfrm>
          <a:prstGeom prst="rect">
            <a:avLst/>
          </a:prstGeom>
        </p:spPr>
        <p:txBody>
          <a:bodyPr bIns="45000" lIns="90000" rIns="90000" tIns="45000"/>
          <a:p>
            <a:r>
              <a:rPr b="1" lang="en-US">
                <a:solidFill>
                  <a:srgbClr val="ffff00"/>
                </a:solidFill>
                <a:latin typeface="Times New Roman"/>
              </a:rPr>
              <a:t>Paia-Haiku</a:t>
            </a:r>
            <a:endParaRPr/>
          </a:p>
          <a:p>
            <a:pPr algn="ctr"/>
            <a:r>
              <a:rPr b="1" lang="en-US">
                <a:solidFill>
                  <a:srgbClr val="ffff00"/>
                </a:solidFill>
                <a:latin typeface="Times New Roman"/>
              </a:rPr>
              <a:t>2%</a:t>
            </a:r>
            <a:endParaRPr/>
          </a:p>
        </p:txBody>
      </p:sp>
    </p:spTree>
  </p:cSld>
  <p:transition advTm="10000" spd="med">
    <p:wipe dir="r"/>
  </p:transition>
  <p:timing>
    <p:tnLst>
      <p:par>
        <p:cTn dur="indefinite" id="496" nodeType="tmRoot" restart="never">
          <p:childTnLst>
            <p:seq>
              <p:cTn dur="indefinite" id="497" nodeType="mainSeq">
                <p:childTnLst>
                  <p:par>
                    <p:cTn fill="hold" id="498">
                      <p:stCondLst>
                        <p:cond delay="indefinite"/>
                      </p:stCondLst>
                      <p:childTnLst>
                        <p:par>
                          <p:cTn fill="hold" id="499">
                            <p:stCondLst>
                              <p:cond delay="0"/>
                            </p:stCondLst>
                            <p:childTnLst>
                              <p:par>
                                <p:cTn fill="hold" id="500" nodeType="afterEffect" presetClass="entr" presetID="53">
                                  <p:stCondLst>
                                    <p:cond delay="1000"/>
                                  </p:stCondLst>
                                  <p:childTnLst>
                                    <p:set>
                                      <p:cBhvr>
                                        <p:cTn dur="1" fill="hold" id="501">
                                          <p:stCondLst>
                                            <p:cond delay="0"/>
                                          </p:stCondLst>
                                        </p:cTn>
                                        <p:tgtEl>
                                          <p:spTgt spid="217"/>
                                        </p:tgtEl>
                                        <p:attrNameLst>
                                          <p:attrName>style.visibility</p:attrName>
                                        </p:attrNameLst>
                                      </p:cBhvr>
                                      <p:to>
                                        <p:strVal val="visible"/>
                                      </p:to>
                                    </p:set>
                                    <p:anim calcmode="lin" valueType="str">
                                      <p:cBhvr additive="repl">
                                        <p:cTn dur="1000" fill="hold" id="502"/>
                                        <p:tgtEl>
                                          <p:spTgt spid="217"/>
                                        </p:tgtEl>
                                      </p:cBhvr>
                                      <p:tavLst>
                                        <p:tav tm="100000">
                                          <p:val>
                                            <p:strVal val="width"/>
                                          </p:val>
                                        </p:tav>
                                      </p:tavLst>
                                    </p:anim>
                                    <p:anim calcmode="lin" valueType="str">
                                      <p:cBhvr additive="repl">
                                        <p:cTn dur="1000" fill="hold" id="503"/>
                                        <p:tgtEl>
                                          <p:spTgt spid="217"/>
                                        </p:tgtEl>
                                      </p:cBhvr>
                                      <p:tavLst>
                                        <p:tav tm="100000">
                                          <p:val>
                                            <p:strVal val="height"/>
                                          </p:val>
                                        </p:tav>
                                      </p:tavLst>
                                    </p:anim>
                                    <p:animEffect filter="fade" transition="in">
                                      <p:cBhvr additive="repl">
                                        <p:cTn dur="1000" fill="freeze" id="504"/>
                                        <p:tgtEl>
                                          <p:spTgt spid="217"/>
                                        </p:tgtEl>
                                      </p:cBhvr>
                                    </p:animEffect>
                                  </p:childTnLst>
                                </p:cTn>
                              </p:par>
                            </p:childTnLst>
                          </p:cTn>
                        </p:par>
                        <p:par>
                          <p:cTn fill="hold" id="505">
                            <p:stCondLst>
                              <p:cond delay="2000"/>
                            </p:stCondLst>
                            <p:childTnLst>
                              <p:par>
                                <p:cTn fill="hold" id="506" nodeType="afterEffect" presetClass="entr" presetID="53">
                                  <p:stCondLst>
                                    <p:cond delay="1000"/>
                                  </p:stCondLst>
                                  <p:childTnLst>
                                    <p:set>
                                      <p:cBhvr>
                                        <p:cTn dur="1" fill="hold" id="507">
                                          <p:stCondLst>
                                            <p:cond delay="0"/>
                                          </p:stCondLst>
                                        </p:cTn>
                                        <p:tgtEl>
                                          <p:spTgt spid="218"/>
                                        </p:tgtEl>
                                        <p:attrNameLst>
                                          <p:attrName>style.visibility</p:attrName>
                                        </p:attrNameLst>
                                      </p:cBhvr>
                                      <p:to>
                                        <p:strVal val="visible"/>
                                      </p:to>
                                    </p:set>
                                    <p:anim calcmode="lin" valueType="str">
                                      <p:cBhvr additive="repl">
                                        <p:cTn dur="1000" fill="hold" id="508"/>
                                        <p:tgtEl>
                                          <p:spTgt spid="218"/>
                                        </p:tgtEl>
                                      </p:cBhvr>
                                      <p:tavLst>
                                        <p:tav tm="100000">
                                          <p:val>
                                            <p:strVal val="width"/>
                                          </p:val>
                                        </p:tav>
                                      </p:tavLst>
                                    </p:anim>
                                    <p:anim calcmode="lin" valueType="str">
                                      <p:cBhvr additive="repl">
                                        <p:cTn dur="1000" fill="hold" id="509"/>
                                        <p:tgtEl>
                                          <p:spTgt spid="218"/>
                                        </p:tgtEl>
                                      </p:cBhvr>
                                      <p:tavLst>
                                        <p:tav tm="100000">
                                          <p:val>
                                            <p:strVal val="height"/>
                                          </p:val>
                                        </p:tav>
                                      </p:tavLst>
                                    </p:anim>
                                    <p:animEffect filter="fade" transition="in">
                                      <p:cBhvr additive="repl">
                                        <p:cTn dur="1000" fill="freeze" id="510"/>
                                        <p:tgtEl>
                                          <p:spTgt spid="218"/>
                                        </p:tgtEl>
                                      </p:cBhvr>
                                    </p:animEffect>
                                  </p:childTnLst>
                                </p:cTn>
                              </p:par>
                            </p:childTnLst>
                          </p:cTn>
                        </p:par>
                        <p:par>
                          <p:cTn fill="hold" id="511">
                            <p:stCondLst>
                              <p:cond delay="4000"/>
                            </p:stCondLst>
                            <p:childTnLst>
                              <p:par>
                                <p:cTn fill="hold" id="512" nodeType="afterEffect" presetClass="entr" presetID="53">
                                  <p:stCondLst>
                                    <p:cond delay="1000"/>
                                  </p:stCondLst>
                                  <p:childTnLst>
                                    <p:set>
                                      <p:cBhvr>
                                        <p:cTn dur="1" fill="hold" id="513">
                                          <p:stCondLst>
                                            <p:cond delay="0"/>
                                          </p:stCondLst>
                                        </p:cTn>
                                        <p:tgtEl>
                                          <p:spTgt spid="219"/>
                                        </p:tgtEl>
                                        <p:attrNameLst>
                                          <p:attrName>style.visibility</p:attrName>
                                        </p:attrNameLst>
                                      </p:cBhvr>
                                      <p:to>
                                        <p:strVal val="visible"/>
                                      </p:to>
                                    </p:set>
                                    <p:anim calcmode="lin" valueType="str">
                                      <p:cBhvr additive="repl">
                                        <p:cTn dur="1000" fill="hold" id="514"/>
                                        <p:tgtEl>
                                          <p:spTgt spid="219"/>
                                        </p:tgtEl>
                                      </p:cBhvr>
                                      <p:tavLst>
                                        <p:tav tm="100000">
                                          <p:val>
                                            <p:strVal val="width"/>
                                          </p:val>
                                        </p:tav>
                                      </p:tavLst>
                                    </p:anim>
                                    <p:anim calcmode="lin" valueType="str">
                                      <p:cBhvr additive="repl">
                                        <p:cTn dur="1000" fill="hold" id="515"/>
                                        <p:tgtEl>
                                          <p:spTgt spid="219"/>
                                        </p:tgtEl>
                                      </p:cBhvr>
                                      <p:tavLst>
                                        <p:tav tm="100000">
                                          <p:val>
                                            <p:strVal val="height"/>
                                          </p:val>
                                        </p:tav>
                                      </p:tavLst>
                                    </p:anim>
                                    <p:animEffect filter="fade" transition="in">
                                      <p:cBhvr additive="repl">
                                        <p:cTn dur="1000" fill="freeze" id="516"/>
                                        <p:tgtEl>
                                          <p:spTgt spid="2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2" name="Picture 2"/>
          <p:cNvPicPr/>
          <p:nvPr/>
        </p:nvPicPr>
        <p:blipFill>
          <a:blip r:embed="rId1"/>
          <a:stretch>
            <a:fillRect/>
          </a:stretch>
        </p:blipFill>
        <p:spPr>
          <a:xfrm>
            <a:off x="-1320840" y="-571680"/>
            <a:ext cx="10921320" cy="8190720"/>
          </a:xfrm>
          <a:prstGeom prst="rect">
            <a:avLst/>
          </a:prstGeom>
        </p:spPr>
      </p:pic>
      <p:sp>
        <p:nvSpPr>
          <p:cNvPr id="223" name="CustomShape 1"/>
          <p:cNvSpPr/>
          <p:nvPr/>
        </p:nvSpPr>
        <p:spPr>
          <a:xfrm>
            <a:off x="-1447920" y="0"/>
            <a:ext cx="11200680" cy="1218600"/>
          </a:xfrm>
          <a:prstGeom prst="rect">
            <a:avLst/>
          </a:prstGeom>
          <a:solidFill>
            <a:srgbClr val="000080"/>
          </a:solidFill>
        </p:spPr>
        <p:txBody>
          <a:bodyPr bIns="45000" lIns="90000" rIns="90000" tIns="45000"/>
          <a:p>
            <a:pPr algn="ctr"/>
            <a:r>
              <a:rPr b="1" lang="en-US" sz="4000">
                <a:solidFill>
                  <a:srgbClr val="ffff00"/>
                </a:solidFill>
                <a:latin typeface="Times New Roman"/>
              </a:rPr>
              <a:t>       </a:t>
            </a:r>
            <a:r>
              <a:rPr b="1" lang="en-US" sz="4000">
                <a:solidFill>
                  <a:srgbClr val="ffff00"/>
                </a:solidFill>
                <a:latin typeface="Times New Roman"/>
              </a:rPr>
              <a:t>South Maui Development: An Overview</a:t>
            </a:r>
            <a:endParaRPr/>
          </a:p>
          <a:p>
            <a:pPr algn="ctr"/>
            <a:r>
              <a:rPr b="1" lang="en-US" sz="3200">
                <a:solidFill>
                  <a:srgbClr val="5cadff"/>
                </a:solidFill>
                <a:latin typeface="Times New Roman"/>
              </a:rPr>
              <a:t> </a:t>
            </a:r>
            <a:r>
              <a:rPr b="1" lang="en-US" sz="3200">
                <a:solidFill>
                  <a:srgbClr val="5cadff"/>
                </a:solidFill>
                <a:latin typeface="Times New Roman"/>
              </a:rPr>
              <a:t>Completed  </a:t>
            </a:r>
            <a:r>
              <a:rPr b="1" lang="en-US" sz="3200">
                <a:solidFill>
                  <a:srgbClr val="37ff37"/>
                </a:solidFill>
                <a:latin typeface="Times New Roman"/>
              </a:rPr>
              <a:t>Entitled </a:t>
            </a:r>
            <a:r>
              <a:rPr b="1" lang="en-US" sz="3200">
                <a:solidFill>
                  <a:srgbClr val="007700"/>
                </a:solidFill>
                <a:latin typeface="Times New Roman"/>
              </a:rPr>
              <a:t> </a:t>
            </a:r>
            <a:r>
              <a:rPr b="1" lang="en-US" sz="3200">
                <a:solidFill>
                  <a:srgbClr val="92d050"/>
                </a:solidFill>
                <a:latin typeface="Times New Roman"/>
              </a:rPr>
              <a:t>Designated  </a:t>
            </a:r>
            <a:r>
              <a:rPr b="1" lang="en-US" sz="3200">
                <a:solidFill>
                  <a:srgbClr val="c00000"/>
                </a:solidFill>
                <a:latin typeface="Times New Roman"/>
              </a:rPr>
              <a:t>Proposed</a:t>
            </a:r>
            <a:endParaRPr/>
          </a:p>
          <a:p>
            <a:endParaRPr/>
          </a:p>
          <a:p>
            <a:endParaRPr/>
          </a:p>
          <a:p>
            <a:endParaRPr/>
          </a:p>
        </p:txBody>
      </p:sp>
    </p:spTree>
  </p:cSld>
  <p:transition advTm="11000" spd="med">
    <p:wipe dir="r"/>
  </p:transition>
  <p:timing>
    <p:tnLst>
      <p:par>
        <p:cTn dur="indefinite" id="517" nodeType="tmRoot" restart="never">
          <p:childTnLst>
            <p:seq>
              <p:cTn dur="indefinite" id="518" nodeType="mainSeq">
                <p:childTnLst>
                  <p:par>
                    <p:cTn fill="hold" id="519">
                      <p:stCondLst>
                        <p:cond delay="indefinite"/>
                      </p:stCondLst>
                      <p:childTnLst>
                        <p:par>
                          <p:cTn fill="hold" id="520">
                            <p:stCondLst>
                              <p:cond delay="0"/>
                            </p:stCondLst>
                            <p:childTnLst>
                              <p:par>
                                <p:cTn fill="hold" id="521" nodeType="afterEffect" presetClass="entr" presetID="23" presetSubtype="16">
                                  <p:stCondLst>
                                    <p:cond delay="1500"/>
                                  </p:stCondLst>
                                  <p:childTnLst>
                                    <p:set>
                                      <p:cBhvr>
                                        <p:cTn dur="1" fill="hold" id="522">
                                          <p:stCondLst>
                                            <p:cond delay="0"/>
                                          </p:stCondLst>
                                        </p:cTn>
                                        <p:tgtEl>
                                          <p:spTgt spid="223">
                                            <p:txEl>
                                              <p:pRg end="89" st="89"/>
                                            </p:txEl>
                                          </p:spTgt>
                                        </p:tgtEl>
                                        <p:attrNameLst>
                                          <p:attrName>style.visibility</p:attrName>
                                        </p:attrNameLst>
                                      </p:cBhvr>
                                      <p:to>
                                        <p:strVal val="visible"/>
                                      </p:to>
                                    </p:set>
                                    <p:anim calcmode="lin" valueType="str">
                                      <p:cBhvr additive="repl">
                                        <p:cTn dur="3000" fill="hold" id="523"/>
                                        <p:tgtEl>
                                          <p:spTgt spid="223">
                                            <p:txEl>
                                              <p:pRg end="89" st="89"/>
                                            </p:txEl>
                                          </p:spTgt>
                                        </p:tgtEl>
                                      </p:cBhvr>
                                      <p:tavLst>
                                        <p:tav tm="100000">
                                          <p:val>
                                            <p:strVal val="width"/>
                                          </p:val>
                                        </p:tav>
                                      </p:tavLst>
                                    </p:anim>
                                    <p:anim calcmode="lin" valueType="str">
                                      <p:cBhvr additive="repl">
                                        <p:cTn dur="3000" fill="hold" id="524"/>
                                        <p:tgtEl>
                                          <p:spTgt spid="223">
                                            <p:txEl>
                                              <p:pRg end="89" st="89"/>
                                            </p:txEl>
                                          </p:spTgt>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4" name="CustomShape 1"/>
          <p:cNvSpPr/>
          <p:nvPr/>
        </p:nvSpPr>
        <p:spPr>
          <a:xfrm>
            <a:off x="4800600" y="0"/>
            <a:ext cx="4799880" cy="3199680"/>
          </a:xfrm>
          <a:prstGeom prst="rect">
            <a:avLst/>
          </a:prstGeom>
          <a:solidFill>
            <a:srgbClr val="000080"/>
          </a:solidFill>
        </p:spPr>
      </p:sp>
      <p:pic>
        <p:nvPicPr>
          <p:cNvPr descr="" id="225" name="Picture 2"/>
          <p:cNvPicPr/>
          <p:nvPr/>
        </p:nvPicPr>
        <p:blipFill>
          <a:blip r:embed="rId1"/>
          <a:stretch>
            <a:fillRect/>
          </a:stretch>
        </p:blipFill>
        <p:spPr>
          <a:xfrm>
            <a:off x="4804920" y="-2861640"/>
            <a:ext cx="4338360" cy="9718920"/>
          </a:xfrm>
          <a:prstGeom prst="rect">
            <a:avLst/>
          </a:prstGeom>
        </p:spPr>
      </p:pic>
      <p:sp>
        <p:nvSpPr>
          <p:cNvPr id="226" name="CustomShape 2"/>
          <p:cNvSpPr/>
          <p:nvPr/>
        </p:nvSpPr>
        <p:spPr>
          <a:xfrm>
            <a:off x="345960" y="533520"/>
            <a:ext cx="8357040" cy="1187280"/>
          </a:xfrm>
          <a:prstGeom prst="rect">
            <a:avLst/>
          </a:prstGeom>
        </p:spPr>
        <p:txBody>
          <a:bodyPr bIns="45000" lIns="90000" rIns="90000" tIns="45000" wrap="none"/>
          <a:p>
            <a:pPr algn="ctr"/>
            <a:r>
              <a:rPr b="1" lang="en-US" sz="3600">
                <a:solidFill>
                  <a:srgbClr val="ffff00"/>
                </a:solidFill>
                <a:latin typeface="Times New Roman"/>
              </a:rPr>
              <a:t>South Maui Already</a:t>
            </a:r>
            <a:r>
              <a:rPr b="1" lang="en-US" sz="3600">
                <a:solidFill>
                  <a:srgbClr val="001933"/>
                </a:solidFill>
                <a:latin typeface="Times New Roman"/>
              </a:rPr>
              <a:t> </a:t>
            </a:r>
            <a:r>
              <a:rPr b="1" lang="en-US" sz="3600">
                <a:solidFill>
                  <a:srgbClr val="ffff00"/>
                </a:solidFill>
                <a:latin typeface="Times New Roman"/>
              </a:rPr>
              <a:t>Contains Over 4,900 </a:t>
            </a:r>
            <a:endParaRPr/>
          </a:p>
          <a:p>
            <a:pPr algn="ctr"/>
            <a:r>
              <a:rPr b="1" lang="en-US" sz="3600">
                <a:solidFill>
                  <a:srgbClr val="ffff00"/>
                </a:solidFill>
                <a:latin typeface="Times New Roman"/>
              </a:rPr>
              <a:t>Entitled Development Projects</a:t>
            </a:r>
            <a:endParaRPr/>
          </a:p>
        </p:txBody>
      </p:sp>
    </p:spTree>
  </p:cSld>
  <p:transition advTm="10000" spd="med">
    <p:wipe dir="r"/>
  </p:transition>
  <p:timing>
    <p:tnLst>
      <p:par>
        <p:cTn dur="indefinite" id="525" nodeType="tmRoot" restart="never">
          <p:childTnLst>
            <p:seq>
              <p:cTn dur="indefinite" id="526" nodeType="mainSeq">
                <p:childTnLst>
                  <p:par>
                    <p:cTn fill="hold" id="527">
                      <p:stCondLst>
                        <p:cond delay="indefinite"/>
                      </p:stCondLst>
                      <p:childTnLst>
                        <p:par>
                          <p:cTn fill="hold" id="528">
                            <p:stCondLst>
                              <p:cond delay="0"/>
                            </p:stCondLst>
                            <p:childTnLst>
                              <p:par>
                                <p:cTn fill="hold" id="529" nodeType="afterEffect" presetClass="entr" presetID="2" presetSubtype="1">
                                  <p:stCondLst>
                                    <p:cond delay="1000"/>
                                  </p:stCondLst>
                                  <p:childTnLst>
                                    <p:set>
                                      <p:cBhvr>
                                        <p:cTn dur="1" fill="hold" id="530">
                                          <p:stCondLst>
                                            <p:cond delay="0"/>
                                          </p:stCondLst>
                                        </p:cTn>
                                        <p:attrNameLst>
                                          <p:attrName>style.visibility</p:attrName>
                                        </p:attrNameLst>
                                      </p:cBhvr>
                                      <p:to>
                                        <p:strVal val="visible"/>
                                      </p:to>
                                    </p:set>
                                    <p:anim calcmode="lin" valueType="num">
                                      <p:cBhvr additive="repl">
                                        <p:cTn dur="2000" fill="hold" id="531"/>
                                        <p:attrNameLst>
                                          <p:attrName>ppt_x</p:attrName>
                                        </p:attrNameLst>
                                      </p:cBhvr>
                                      <p:tavLst>
                                        <p:tav tm="0">
                                          <p:val>
                                            <p:strVal val="#ppt_x"/>
                                          </p:val>
                                        </p:tav>
                                        <p:tav tm="100000">
                                          <p:val>
                                            <p:strVal val="#ppt_x"/>
                                          </p:val>
                                        </p:tav>
                                      </p:tavLst>
                                    </p:anim>
                                    <p:anim calcmode="lin" valueType="num">
                                      <p:cBhvr additive="repl">
                                        <p:cTn dur="2000" fill="hold" id="532"/>
                                        <p:attrNameLst>
                                          <p:attrName>ppt_y</p:attrName>
                                        </p:attrNameLst>
                                      </p:cBhvr>
                                      <p:tavLst>
                                        <p:tav tm="0">
                                          <p:val>
                                            <p:strVal val="0-#ppt_h/2"/>
                                          </p:val>
                                        </p:tav>
                                        <p:tav tm="100000">
                                          <p:val>
                                            <p:strVal val="#ppt_y"/>
                                          </p:val>
                                        </p:tav>
                                      </p:tavLst>
                                    </p:anim>
                                  </p:childTnLst>
                                </p:cTn>
                              </p:par>
                            </p:childTnLst>
                          </p:cTn>
                        </p:par>
                        <p:par>
                          <p:cTn fill="hold" id="533">
                            <p:stCondLst>
                              <p:cond delay="3000"/>
                            </p:stCondLst>
                            <p:childTnLst>
                              <p:par>
                                <p:cTn fill="hold" id="534" nodeType="afterEffect" presetClass="entr" presetID="2" presetSubtype="1">
                                  <p:stCondLst>
                                    <p:cond delay="1000"/>
                                  </p:stCondLst>
                                  <p:childTnLst>
                                    <p:set>
                                      <p:cBhvr>
                                        <p:cTn dur="1" fill="hold" id="535">
                                          <p:stCondLst>
                                            <p:cond delay="0"/>
                                          </p:stCondLst>
                                        </p:cTn>
                                        <p:tgtEl>
                                          <p:spTgt spid="225"/>
                                        </p:tgtEl>
                                        <p:attrNameLst>
                                          <p:attrName>style.visibility</p:attrName>
                                        </p:attrNameLst>
                                      </p:cBhvr>
                                      <p:to>
                                        <p:strVal val="visible"/>
                                      </p:to>
                                    </p:set>
                                    <p:anim calcmode="lin" valueType="num">
                                      <p:cBhvr additive="repl">
                                        <p:cTn dur="2000" fill="hold" id="536"/>
                                        <p:tgtEl>
                                          <p:spTgt spid="225"/>
                                        </p:tgtEl>
                                        <p:attrNameLst>
                                          <p:attrName>ppt_x</p:attrName>
                                        </p:attrNameLst>
                                      </p:cBhvr>
                                      <p:tavLst>
                                        <p:tav tm="0">
                                          <p:val>
                                            <p:strVal val="#ppt_x"/>
                                          </p:val>
                                        </p:tav>
                                        <p:tav tm="100000">
                                          <p:val>
                                            <p:strVal val="#ppt_x"/>
                                          </p:val>
                                        </p:tav>
                                      </p:tavLst>
                                    </p:anim>
                                    <p:anim calcmode="lin" valueType="num">
                                      <p:cBhvr additive="repl">
                                        <p:cTn dur="2000" fill="hold" id="537"/>
                                        <p:tgtEl>
                                          <p:spTgt spid="2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7" name="CustomShape 1"/>
          <p:cNvSpPr/>
          <p:nvPr/>
        </p:nvSpPr>
        <p:spPr>
          <a:xfrm>
            <a:off x="1849320" y="304920"/>
            <a:ext cx="5628600" cy="699480"/>
          </a:xfrm>
          <a:prstGeom prst="rect">
            <a:avLst/>
          </a:prstGeom>
        </p:spPr>
        <p:txBody>
          <a:bodyPr bIns="45000" lIns="90000" rIns="90000" tIns="45000" wrap="none"/>
          <a:p>
            <a:pPr algn="ctr"/>
            <a:r>
              <a:rPr b="1" lang="en-US" sz="4000">
                <a:solidFill>
                  <a:srgbClr val="ffe701"/>
                </a:solidFill>
                <a:latin typeface="Times New Roman"/>
              </a:rPr>
              <a:t>Existing “Entitled” Units</a:t>
            </a:r>
            <a:endParaRPr/>
          </a:p>
        </p:txBody>
      </p:sp>
      <p:sp>
        <p:nvSpPr>
          <p:cNvPr id="228" name="CustomShape 2"/>
          <p:cNvSpPr/>
          <p:nvPr/>
        </p:nvSpPr>
        <p:spPr>
          <a:xfrm>
            <a:off x="457200" y="5257800"/>
            <a:ext cx="7923960" cy="637560"/>
          </a:xfrm>
          <a:prstGeom prst="rect">
            <a:avLst/>
          </a:prstGeom>
        </p:spPr>
        <p:txBody>
          <a:bodyPr bIns="45000" lIns="90000" rIns="90000" tIns="45000"/>
          <a:p>
            <a:r>
              <a:rPr lang="en-US" sz="1200">
                <a:solidFill>
                  <a:srgbClr val="5cadff"/>
                </a:solidFill>
                <a:latin typeface="Times New Roman"/>
              </a:rPr>
              <a:t>Unit counts do NOT include additional ohanas, small projects under five units, infill on vacant lots or any new agricultural subdivisions.</a:t>
            </a:r>
            <a:endParaRPr/>
          </a:p>
          <a:p>
            <a:r>
              <a:rPr lang="en-US" sz="1200">
                <a:solidFill>
                  <a:srgbClr val="5cadff"/>
                </a:solidFill>
                <a:latin typeface="Times New Roman"/>
              </a:rPr>
              <a:t>Source: Maui Planning Department, February 15, 2011</a:t>
            </a:r>
            <a:endParaRPr/>
          </a:p>
        </p:txBody>
      </p:sp>
      <p:sp>
        <p:nvSpPr>
          <p:cNvPr id="229" name="CustomShape 3"/>
          <p:cNvSpPr/>
          <p:nvPr/>
        </p:nvSpPr>
        <p:spPr>
          <a:xfrm>
            <a:off x="0" y="1066680"/>
            <a:ext cx="9143280" cy="821520"/>
          </a:xfrm>
          <a:prstGeom prst="rect">
            <a:avLst/>
          </a:prstGeom>
        </p:spPr>
        <p:txBody>
          <a:bodyPr bIns="45000" lIns="90000" rIns="90000" tIns="45000"/>
          <a:p>
            <a:pPr algn="ctr"/>
            <a:r>
              <a:rPr b="1" lang="en-US" sz="2400">
                <a:solidFill>
                  <a:srgbClr val="ffe701"/>
                </a:solidFill>
                <a:latin typeface="Times New Roman"/>
              </a:rPr>
              <a:t>South Maui  Already Authorized to Receive the Most New Housing Units Even Before  A Single New Development is Approved</a:t>
            </a:r>
            <a:endParaRPr/>
          </a:p>
        </p:txBody>
      </p:sp>
    </p:spTree>
  </p:cSld>
  <p:transition advTm="8000" spd="med">
    <p:wipe dir="r"/>
  </p:transition>
  <p:timing>
    <p:tnLst>
      <p:par>
        <p:cTn dur="indefinite" id="538" nodeType="tmRoot" restart="never">
          <p:childTnLst>
            <p:seq>
              <p:cTn id="539" nodeType="mainSeq">
                <p:childTnLst/>
              </p:cTn>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0" name="CustomShape 1"/>
          <p:cNvSpPr/>
          <p:nvPr/>
        </p:nvSpPr>
        <p:spPr>
          <a:xfrm>
            <a:off x="0" y="0"/>
            <a:ext cx="9143280" cy="1156320"/>
          </a:xfrm>
          <a:prstGeom prst="rect">
            <a:avLst/>
          </a:prstGeom>
          <a:solidFill>
            <a:srgbClr val="000080"/>
          </a:solidFill>
        </p:spPr>
        <p:txBody>
          <a:bodyPr bIns="45000" lIns="90000" rIns="90000" tIns="45000"/>
          <a:p>
            <a:pPr algn="ctr"/>
            <a:r>
              <a:rPr b="1" lang="en-US" sz="4000">
                <a:solidFill>
                  <a:srgbClr val="ffe701"/>
                </a:solidFill>
                <a:latin typeface="Times New Roman"/>
              </a:rPr>
              <a:t>South Maui Development Options </a:t>
            </a:r>
            <a:endParaRPr/>
          </a:p>
          <a:p>
            <a:pPr algn="ctr"/>
            <a:r>
              <a:rPr b="1" lang="en-US" sz="3000">
                <a:solidFill>
                  <a:srgbClr val="ffe701"/>
                </a:solidFill>
                <a:latin typeface="Times New Roman"/>
              </a:rPr>
              <a:t>(Maui Island Plan Recommended Additional Units )</a:t>
            </a:r>
            <a:endParaRPr/>
          </a:p>
        </p:txBody>
      </p:sp>
      <p:sp>
        <p:nvSpPr>
          <p:cNvPr id="231" name="CustomShape 2"/>
          <p:cNvSpPr/>
          <p:nvPr/>
        </p:nvSpPr>
        <p:spPr>
          <a:xfrm>
            <a:off x="457200" y="5943600"/>
            <a:ext cx="7923960" cy="455040"/>
          </a:xfrm>
          <a:prstGeom prst="rect">
            <a:avLst/>
          </a:prstGeom>
        </p:spPr>
        <p:txBody>
          <a:bodyPr bIns="45000" lIns="90000" rIns="90000" tIns="45000"/>
          <a:p>
            <a:r>
              <a:rPr lang="en-US" sz="1200">
                <a:solidFill>
                  <a:srgbClr val="5cadff"/>
                </a:solidFill>
                <a:latin typeface="Times New Roman"/>
              </a:rPr>
              <a:t>Unit counts do NOT include additional ohanas, small projects under five units, infill on vacant lots or any new agricultural subdivisions.</a:t>
            </a:r>
            <a:endParaRPr/>
          </a:p>
        </p:txBody>
      </p:sp>
    </p:spTree>
  </p:cSld>
  <p:transition advTm="8000" spd="med">
    <p:wipe dir="r"/>
  </p:transition>
  <p:timing>
    <p:tnLst>
      <p:par>
        <p:cTn dur="indefinite" id="540" nodeType="tmRoot" restart="never">
          <p:childTnLst>
            <p:seq>
              <p:cTn id="541" nodeType="mainSeq">
                <p:childTnLst/>
              </p:cTn>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2" name="CustomShape 1"/>
          <p:cNvSpPr/>
          <p:nvPr/>
        </p:nvSpPr>
        <p:spPr>
          <a:xfrm>
            <a:off x="697320" y="380880"/>
            <a:ext cx="7856640" cy="699480"/>
          </a:xfrm>
          <a:prstGeom prst="rect">
            <a:avLst/>
          </a:prstGeom>
        </p:spPr>
        <p:txBody>
          <a:bodyPr bIns="45000" lIns="90000" rIns="90000" tIns="45000" wrap="none"/>
          <a:p>
            <a:pPr algn="ctr"/>
            <a:r>
              <a:rPr b="1" lang="en-US" sz="4000">
                <a:solidFill>
                  <a:srgbClr val="ffff00"/>
                </a:solidFill>
                <a:latin typeface="Times New Roman"/>
              </a:rPr>
              <a:t>Proposed South Maui Development</a:t>
            </a:r>
            <a:endParaRPr/>
          </a:p>
        </p:txBody>
      </p:sp>
    </p:spTree>
  </p:cSld>
  <p:transition advTm="8000" spd="med">
    <p:wipe dir="r"/>
  </p:transition>
  <p:timing>
    <p:tnLst>
      <p:par>
        <p:cTn dur="indefinite" id="542" nodeType="tmRoot" restart="never">
          <p:childTnLst>
            <p:seq>
              <p:cTn id="543" nodeType="mainSeq">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 name="CustomShape 1"/>
          <p:cNvSpPr/>
          <p:nvPr/>
        </p:nvSpPr>
        <p:spPr>
          <a:xfrm>
            <a:off x="0" y="1143000"/>
            <a:ext cx="9143280" cy="2833200"/>
          </a:xfrm>
          <a:prstGeom prst="rect">
            <a:avLst/>
          </a:prstGeom>
        </p:spPr>
        <p:txBody>
          <a:bodyPr bIns="45000" lIns="90000" rIns="90000" tIns="45000"/>
          <a:p>
            <a:r>
              <a:rPr b="1" lang="en-US" sz="3600">
                <a:solidFill>
                  <a:srgbClr val="ffe701"/>
                </a:solidFill>
                <a:latin typeface="Times New Roman"/>
              </a:rPr>
              <a:t>Our political process is characterized by personalities over issues, low voter participation, band-aid remedies and trivial reforms, and corrupt links between developers and politicians.”</a:t>
            </a:r>
            <a:endParaRPr/>
          </a:p>
        </p:txBody>
      </p:sp>
      <p:sp>
        <p:nvSpPr>
          <p:cNvPr id="44" name="CustomShape 2"/>
          <p:cNvSpPr/>
          <p:nvPr/>
        </p:nvSpPr>
        <p:spPr>
          <a:xfrm>
            <a:off x="1772280" y="4114800"/>
            <a:ext cx="5148720" cy="1552320"/>
          </a:xfrm>
          <a:prstGeom prst="rect">
            <a:avLst/>
          </a:prstGeom>
        </p:spPr>
        <p:txBody>
          <a:bodyPr bIns="45000" lIns="90000" rIns="90000" tIns="45000" wrap="none"/>
          <a:p>
            <a:pPr algn="ctr"/>
            <a:r>
              <a:rPr b="1" lang="en-US" sz="3200">
                <a:solidFill>
                  <a:srgbClr val="ffe701"/>
                </a:solidFill>
                <a:latin typeface="Times New Roman"/>
              </a:rPr>
              <a:t>Ira Rohter, </a:t>
            </a:r>
            <a:r>
              <a:rPr b="1" i="1" lang="en-US" sz="3200">
                <a:solidFill>
                  <a:srgbClr val="2cff2c"/>
                </a:solidFill>
                <a:latin typeface="Times New Roman"/>
              </a:rPr>
              <a:t>A Green Hawai'i</a:t>
            </a:r>
            <a:r>
              <a:rPr b="1" lang="en-US" sz="3200">
                <a:solidFill>
                  <a:srgbClr val="2cff2c"/>
                </a:solidFill>
                <a:latin typeface="Times New Roman"/>
              </a:rPr>
              <a:t> </a:t>
            </a:r>
            <a:endParaRPr/>
          </a:p>
          <a:p>
            <a:pPr algn="ctr"/>
            <a:r>
              <a:rPr b="1" lang="en-US" sz="3200">
                <a:solidFill>
                  <a:srgbClr val="ffe701"/>
                </a:solidFill>
                <a:latin typeface="Times New Roman"/>
              </a:rPr>
              <a:t>1992</a:t>
            </a:r>
            <a:endParaRPr/>
          </a:p>
          <a:p>
            <a:endParaRPr/>
          </a:p>
        </p:txBody>
      </p:sp>
      <p:sp>
        <p:nvSpPr>
          <p:cNvPr id="45" name="CustomShape 3"/>
          <p:cNvSpPr/>
          <p:nvPr/>
        </p:nvSpPr>
        <p:spPr>
          <a:xfrm>
            <a:off x="0" y="0"/>
            <a:ext cx="9143280" cy="699480"/>
          </a:xfrm>
          <a:prstGeom prst="rect">
            <a:avLst/>
          </a:prstGeom>
        </p:spPr>
        <p:txBody>
          <a:bodyPr bIns="45000" lIns="90000" rIns="90000" tIns="45000"/>
          <a:p>
            <a:pPr algn="ctr"/>
            <a:r>
              <a:rPr b="1" lang="en-US" sz="4000">
                <a:solidFill>
                  <a:srgbClr val="ffe701"/>
                </a:solidFill>
                <a:latin typeface="Times New Roman"/>
              </a:rPr>
              <a:t>Maui Nui’s “Tipping Points”? </a:t>
            </a:r>
            <a:endParaRPr/>
          </a:p>
        </p:txBody>
      </p:sp>
      <p:sp>
        <p:nvSpPr>
          <p:cNvPr id="46" name="CustomShape 4"/>
          <p:cNvSpPr/>
          <p:nvPr/>
        </p:nvSpPr>
        <p:spPr>
          <a:xfrm>
            <a:off x="0" y="5410080"/>
            <a:ext cx="8838360" cy="912960"/>
          </a:xfrm>
          <a:prstGeom prst="rect">
            <a:avLst/>
          </a:prstGeom>
        </p:spPr>
        <p:txBody>
          <a:bodyPr bIns="45000" lIns="90000" rIns="90000" tIns="45000"/>
          <a:p>
            <a:pPr algn="ctr"/>
            <a:r>
              <a:rPr b="1" lang="en-US" sz="5400">
                <a:solidFill>
                  <a:srgbClr val="ffff00"/>
                </a:solidFill>
                <a:latin typeface="Times New Roman"/>
              </a:rPr>
              <a:t>Or</a:t>
            </a:r>
            <a:endParaRPr/>
          </a:p>
        </p:txBody>
      </p:sp>
    </p:spTree>
  </p:cSld>
  <p:timing>
    <p:tnLst>
      <p:par>
        <p:cTn dur="indefinite" id="48" nodeType="tmRoot" restart="never">
          <p:childTnLst>
            <p:seq>
              <p:cTn dur="indefinite" id="49" nodeType="mainSeq">
                <p:childTnLst>
                  <p:par>
                    <p:cTn fill="hold" id="50">
                      <p:stCondLst>
                        <p:cond delay="indefinite"/>
                      </p:stCondLst>
                      <p:childTnLst>
                        <p:par>
                          <p:cTn fill="hold" id="51">
                            <p:stCondLst>
                              <p:cond delay="0"/>
                            </p:stCondLst>
                            <p:childTnLst>
                              <p:par>
                                <p:cTn fill="hold" id="52" nodeType="clickEffect" presetClass="entr" presetID="53">
                                  <p:stCondLst>
                                    <p:cond delay="0"/>
                                  </p:stCondLst>
                                  <p:childTnLst>
                                    <p:set>
                                      <p:cBhvr>
                                        <p:cTn dur="1" fill="hold" id="53">
                                          <p:stCondLst>
                                            <p:cond delay="0"/>
                                          </p:stCondLst>
                                        </p:cTn>
                                        <p:tgtEl>
                                          <p:spTgt spid="43">
                                            <p:txEl>
                                              <p:pRg end="188" st="0"/>
                                            </p:txEl>
                                          </p:spTgt>
                                        </p:tgtEl>
                                        <p:attrNameLst>
                                          <p:attrName>style.visibility</p:attrName>
                                        </p:attrNameLst>
                                      </p:cBhvr>
                                      <p:to>
                                        <p:strVal val="visible"/>
                                      </p:to>
                                    </p:set>
                                    <p:anim calcmode="lin" valueType="str">
                                      <p:cBhvr additive="repl">
                                        <p:cTn dur="1000" fill="hold" id="54"/>
                                        <p:tgtEl>
                                          <p:spTgt spid="43">
                                            <p:txEl>
                                              <p:pRg end="188" st="0"/>
                                            </p:txEl>
                                          </p:spTgt>
                                        </p:tgtEl>
                                      </p:cBhvr>
                                      <p:tavLst>
                                        <p:tav tm="100000">
                                          <p:val>
                                            <p:strVal val="width"/>
                                          </p:val>
                                        </p:tav>
                                      </p:tavLst>
                                    </p:anim>
                                    <p:anim calcmode="lin" valueType="str">
                                      <p:cBhvr additive="repl">
                                        <p:cTn dur="1000" fill="hold" id="55"/>
                                        <p:tgtEl>
                                          <p:spTgt spid="43">
                                            <p:txEl>
                                              <p:pRg end="188" st="0"/>
                                            </p:txEl>
                                          </p:spTgt>
                                        </p:tgtEl>
                                      </p:cBhvr>
                                      <p:tavLst>
                                        <p:tav tm="100000">
                                          <p:val>
                                            <p:strVal val="height"/>
                                          </p:val>
                                        </p:tav>
                                      </p:tavLst>
                                    </p:anim>
                                    <p:animEffect filter="fade" transition="in">
                                      <p:cBhvr additive="repl">
                                        <p:cTn dur="1000" fill="freeze" id="56"/>
                                        <p:tgtEl>
                                          <p:spTgt spid="43">
                                            <p:txEl>
                                              <p:pRg end="188" st="0"/>
                                            </p:txEl>
                                          </p:spTgt>
                                        </p:tgtEl>
                                      </p:cBhvr>
                                    </p:animEffect>
                                  </p:childTnLst>
                                </p:cTn>
                              </p:par>
                            </p:childTnLst>
                          </p:cTn>
                        </p:par>
                      </p:childTnLst>
                    </p:cTn>
                  </p:par>
                  <p:par>
                    <p:cTn fill="hold" id="57">
                      <p:stCondLst>
                        <p:cond delay="indefinite"/>
                      </p:stCondLst>
                      <p:childTnLst>
                        <p:par>
                          <p:cTn fill="hold" id="58">
                            <p:stCondLst>
                              <p:cond delay="0"/>
                            </p:stCondLst>
                            <p:childTnLst>
                              <p:par>
                                <p:cTn fill="hold" id="59" nodeType="clickEffect" presetClass="entr" presetID="2" presetSubtype="8">
                                  <p:stCondLst>
                                    <p:cond delay="0"/>
                                  </p:stCondLst>
                                  <p:childTnLst>
                                    <p:set>
                                      <p:cBhvr>
                                        <p:cTn dur="1" fill="hold" id="60">
                                          <p:stCondLst>
                                            <p:cond delay="0"/>
                                          </p:stCondLst>
                                        </p:cTn>
                                        <p:tgtEl>
                                          <p:spTgt spid="44">
                                            <p:txEl>
                                              <p:pRg end="29" st="0"/>
                                            </p:txEl>
                                          </p:spTgt>
                                        </p:tgtEl>
                                        <p:attrNameLst>
                                          <p:attrName>style.visibility</p:attrName>
                                        </p:attrNameLst>
                                      </p:cBhvr>
                                      <p:to>
                                        <p:strVal val="visible"/>
                                      </p:to>
                                    </p:set>
                                    <p:anim calcmode="lin" valueType="num">
                                      <p:cBhvr additive="repl">
                                        <p:cTn dur="2000" fill="hold" id="61"/>
                                        <p:tgtEl>
                                          <p:spTgt spid="44">
                                            <p:txEl>
                                              <p:pRg end="29" st="0"/>
                                            </p:txEl>
                                          </p:spTgt>
                                        </p:tgtEl>
                                        <p:attrNameLst>
                                          <p:attrName>ppt_x</p:attrName>
                                        </p:attrNameLst>
                                      </p:cBhvr>
                                      <p:tavLst>
                                        <p:tav tm="0">
                                          <p:val>
                                            <p:strVal val="0-#ppt_w/2"/>
                                          </p:val>
                                        </p:tav>
                                        <p:tav tm="100000">
                                          <p:val>
                                            <p:strVal val="#ppt_x"/>
                                          </p:val>
                                        </p:tav>
                                      </p:tavLst>
                                    </p:anim>
                                    <p:anim calcmode="lin" valueType="num">
                                      <p:cBhvr additive="repl">
                                        <p:cTn dur="2000" fill="hold" id="62"/>
                                        <p:tgtEl>
                                          <p:spTgt spid="44">
                                            <p:txEl>
                                              <p:pRg end="29" st="0"/>
                                            </p:txEl>
                                          </p:spTgt>
                                        </p:tgtEl>
                                        <p:attrNameLst>
                                          <p:attrName>ppt_y</p:attrName>
                                        </p:attrNameLst>
                                      </p:cBhvr>
                                      <p:tavLst>
                                        <p:tav tm="0">
                                          <p:val>
                                            <p:strVal val="#ppt_y"/>
                                          </p:val>
                                        </p:tav>
                                        <p:tav tm="100000">
                                          <p:val>
                                            <p:strVal val="#ppt_y"/>
                                          </p:val>
                                        </p:tav>
                                      </p:tavLst>
                                    </p:anim>
                                  </p:childTnLst>
                                </p:cTn>
                              </p:par>
                              <p:par>
                                <p:cTn fill="hold" id="63" nodeType="withEffect" presetClass="entr" presetID="2" presetSubtype="8">
                                  <p:stCondLst>
                                    <p:cond delay="0"/>
                                  </p:stCondLst>
                                  <p:childTnLst>
                                    <p:set>
                                      <p:cBhvr>
                                        <p:cTn dur="1" fill="hold" id="64">
                                          <p:stCondLst>
                                            <p:cond delay="0"/>
                                          </p:stCondLst>
                                        </p:cTn>
                                        <p:tgtEl>
                                          <p:spTgt spid="44">
                                            <p:txEl>
                                              <p:pRg end="35" st="35"/>
                                            </p:txEl>
                                          </p:spTgt>
                                        </p:tgtEl>
                                        <p:attrNameLst>
                                          <p:attrName>style.visibility</p:attrName>
                                        </p:attrNameLst>
                                      </p:cBhvr>
                                      <p:to>
                                        <p:strVal val="visible"/>
                                      </p:to>
                                    </p:set>
                                    <p:anim calcmode="lin" valueType="num">
                                      <p:cBhvr additive="repl">
                                        <p:cTn dur="2000" fill="hold" id="65"/>
                                        <p:tgtEl>
                                          <p:spTgt spid="44">
                                            <p:txEl>
                                              <p:pRg end="35" st="35"/>
                                            </p:txEl>
                                          </p:spTgt>
                                        </p:tgtEl>
                                        <p:attrNameLst>
                                          <p:attrName>ppt_x</p:attrName>
                                        </p:attrNameLst>
                                      </p:cBhvr>
                                      <p:tavLst>
                                        <p:tav tm="0">
                                          <p:val>
                                            <p:strVal val="0-#ppt_w/2"/>
                                          </p:val>
                                        </p:tav>
                                        <p:tav tm="100000">
                                          <p:val>
                                            <p:strVal val="#ppt_x"/>
                                          </p:val>
                                        </p:tav>
                                      </p:tavLst>
                                    </p:anim>
                                    <p:anim calcmode="lin" valueType="num">
                                      <p:cBhvr additive="repl">
                                        <p:cTn dur="2000" fill="hold" id="66"/>
                                        <p:tgtEl>
                                          <p:spTgt spid="44">
                                            <p:txEl>
                                              <p:pRg end="35" st="35"/>
                                            </p:txEl>
                                          </p:spTgt>
                                        </p:tgtEl>
                                        <p:attrNameLst>
                                          <p:attrName>ppt_y</p:attrName>
                                        </p:attrNameLst>
                                      </p:cBhvr>
                                      <p:tavLst>
                                        <p:tav tm="0">
                                          <p:val>
                                            <p:strVal val="#ppt_y"/>
                                          </p:val>
                                        </p:tav>
                                        <p:tav tm="100000">
                                          <p:val>
                                            <p:strVal val="#ppt_y"/>
                                          </p:val>
                                        </p:tav>
                                      </p:tavLst>
                                    </p:anim>
                                  </p:childTnLst>
                                </p:cTn>
                              </p:par>
                            </p:childTnLst>
                          </p:cTn>
                        </p:par>
                        <p:par>
                          <p:cTn fill="hold" id="67">
                            <p:stCondLst>
                              <p:cond delay="2000"/>
                            </p:stCondLst>
                            <p:childTnLst>
                              <p:par>
                                <p:cTn fill="hold" id="68" nodeType="afterEffect" presetClass="entr" presetID="9">
                                  <p:stCondLst>
                                    <p:cond delay="0"/>
                                  </p:stCondLst>
                                  <p:childTnLst>
                                    <p:set>
                                      <p:cBhvr>
                                        <p:cTn dur="1" fill="hold" id="69">
                                          <p:stCondLst>
                                            <p:cond delay="0"/>
                                          </p:stCondLst>
                                        </p:cTn>
                                        <p:tgtEl>
                                          <p:spTgt spid="46"/>
                                        </p:tgtEl>
                                        <p:attrNameLst>
                                          <p:attrName>style.visibility</p:attrName>
                                        </p:attrNameLst>
                                      </p:cBhvr>
                                      <p:to>
                                        <p:strVal val="visible"/>
                                      </p:to>
                                    </p:set>
                                    <p:animEffect filter="dissolve" transition="in">
                                      <p:cBhvr additive="repl">
                                        <p:cTn dur="1000" fill="freeze" id="70"/>
                                        <p:tgtEl>
                                          <p:spTgt spid="4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3" name="Picture 1"/>
          <p:cNvPicPr/>
          <p:nvPr/>
        </p:nvPicPr>
        <p:blipFill>
          <a:blip r:embed="rId1"/>
          <a:stretch>
            <a:fillRect/>
          </a:stretch>
        </p:blipFill>
        <p:spPr>
          <a:xfrm>
            <a:off x="609480" y="1905120"/>
            <a:ext cx="7962120" cy="4058640"/>
          </a:xfrm>
          <a:prstGeom prst="rect">
            <a:avLst/>
          </a:prstGeom>
        </p:spPr>
      </p:pic>
      <p:sp>
        <p:nvSpPr>
          <p:cNvPr id="234" name="CustomShape 1"/>
          <p:cNvSpPr/>
          <p:nvPr/>
        </p:nvSpPr>
        <p:spPr>
          <a:xfrm>
            <a:off x="801360" y="304920"/>
            <a:ext cx="8055000" cy="130896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a:p>
            <a:endParaRPr/>
          </a:p>
        </p:txBody>
      </p:sp>
      <p:sp>
        <p:nvSpPr>
          <p:cNvPr id="235" name="CustomShape 2"/>
          <p:cNvSpPr/>
          <p:nvPr/>
        </p:nvSpPr>
        <p:spPr>
          <a:xfrm>
            <a:off x="1295280" y="990720"/>
            <a:ext cx="7466760" cy="455760"/>
          </a:xfrm>
          <a:prstGeom prst="rect">
            <a:avLst/>
          </a:prstGeom>
        </p:spPr>
        <p:txBody>
          <a:bodyPr bIns="45000" lIns="90000" rIns="90000" tIns="45000"/>
          <a:p>
            <a:pPr algn="ctr"/>
            <a:r>
              <a:rPr b="1" lang="en-US" sz="2400">
                <a:solidFill>
                  <a:srgbClr val="ffff00"/>
                </a:solidFill>
                <a:latin typeface="Times New Roman"/>
              </a:rPr>
              <a:t>A &amp; B’s North Kihei Mauka Residential &amp; Commercial</a:t>
            </a:r>
            <a:endParaRPr/>
          </a:p>
        </p:txBody>
      </p:sp>
      <p:sp>
        <p:nvSpPr>
          <p:cNvPr id="236" name="CustomShape 3"/>
          <p:cNvSpPr/>
          <p:nvPr/>
        </p:nvSpPr>
        <p:spPr>
          <a:xfrm>
            <a:off x="2133720" y="3429000"/>
            <a:ext cx="532800" cy="532800"/>
          </a:xfrm>
          <a:prstGeom prst="donut">
            <a:avLst>
              <a:gd fmla="val 5400" name="adj"/>
            </a:avLst>
          </a:prstGeom>
          <a:solidFill>
            <a:srgbClr val="000080"/>
          </a:solidFill>
        </p:spPr>
      </p:sp>
      <p:sp>
        <p:nvSpPr>
          <p:cNvPr id="237" name="CustomShape 4"/>
          <p:cNvSpPr/>
          <p:nvPr/>
        </p:nvSpPr>
        <p:spPr>
          <a:xfrm>
            <a:off x="2362320" y="3809880"/>
            <a:ext cx="532800" cy="532800"/>
          </a:xfrm>
          <a:prstGeom prst="donut">
            <a:avLst>
              <a:gd fmla="val 5400" name="adj"/>
            </a:avLst>
          </a:prstGeom>
          <a:solidFill>
            <a:srgbClr val="000080"/>
          </a:solidFill>
        </p:spPr>
      </p:sp>
      <p:sp>
        <p:nvSpPr>
          <p:cNvPr id="238" name="CustomShape 5"/>
          <p:cNvSpPr/>
          <p:nvPr/>
        </p:nvSpPr>
        <p:spPr>
          <a:xfrm>
            <a:off x="922320" y="3581280"/>
            <a:ext cx="1437840" cy="638640"/>
          </a:xfrm>
          <a:prstGeom prst="rect">
            <a:avLst/>
          </a:prstGeom>
        </p:spPr>
        <p:txBody>
          <a:bodyPr bIns="45000" lIns="90000" rIns="90000" tIns="45000" wrap="none"/>
          <a:p>
            <a:r>
              <a:rPr b="1" lang="en-US">
                <a:solidFill>
                  <a:srgbClr val="003366"/>
                </a:solidFill>
                <a:latin typeface="Times New Roman"/>
              </a:rPr>
              <a:t>New Piilani</a:t>
            </a:r>
            <a:endParaRPr/>
          </a:p>
          <a:p>
            <a:r>
              <a:rPr b="1" lang="en-US">
                <a:solidFill>
                  <a:srgbClr val="003366"/>
                </a:solidFill>
                <a:latin typeface="Times New Roman"/>
              </a:rPr>
              <a:t>Intersections</a:t>
            </a:r>
            <a:endParaRPr/>
          </a:p>
        </p:txBody>
      </p:sp>
    </p:spTree>
  </p:cSld>
  <p:transition advTm="13000" spd="med">
    <p:wipe dir="r"/>
  </p:transition>
  <p:timing>
    <p:tnLst>
      <p:par>
        <p:cTn dur="indefinite" id="544" nodeType="tmRoot" restart="never">
          <p:childTnLst>
            <p:seq>
              <p:cTn dur="indefinite" id="545" nodeType="mainSeq">
                <p:childTnLst>
                  <p:par>
                    <p:cTn fill="hold" id="546">
                      <p:stCondLst>
                        <p:cond delay="indefinite"/>
                      </p:stCondLst>
                      <p:childTnLst>
                        <p:par>
                          <p:cTn fill="hold" id="547">
                            <p:stCondLst>
                              <p:cond delay="0"/>
                            </p:stCondLst>
                            <p:childTnLst>
                              <p:par>
                                <p:cTn fill="hold" id="548" nodeType="afterEffect" presetClass="entr" presetID="23" presetSubtype="16">
                                  <p:stCondLst>
                                    <p:cond delay="3000"/>
                                  </p:stCondLst>
                                  <p:childTnLst>
                                    <p:set>
                                      <p:cBhvr>
                                        <p:cTn dur="1" fill="hold" id="549">
                                          <p:stCondLst>
                                            <p:cond delay="0"/>
                                          </p:stCondLst>
                                        </p:cTn>
                                        <p:tgtEl>
                                          <p:spTgt spid="236"/>
                                        </p:tgtEl>
                                        <p:attrNameLst>
                                          <p:attrName>style.visibility</p:attrName>
                                        </p:attrNameLst>
                                      </p:cBhvr>
                                      <p:to>
                                        <p:strVal val="visible"/>
                                      </p:to>
                                    </p:set>
                                    <p:anim calcmode="lin" valueType="str">
                                      <p:cBhvr additive="repl">
                                        <p:cTn dur="2000" fill="hold" id="550"/>
                                        <p:tgtEl>
                                          <p:spTgt spid="236"/>
                                        </p:tgtEl>
                                      </p:cBhvr>
                                      <p:tavLst>
                                        <p:tav tm="100000">
                                          <p:val>
                                            <p:strVal val="width"/>
                                          </p:val>
                                        </p:tav>
                                      </p:tavLst>
                                    </p:anim>
                                    <p:anim calcmode="lin" valueType="str">
                                      <p:cBhvr additive="repl">
                                        <p:cTn dur="2000" fill="hold" id="551"/>
                                        <p:tgtEl>
                                          <p:spTgt spid="236"/>
                                        </p:tgtEl>
                                      </p:cBhvr>
                                      <p:tavLst>
                                        <p:tav tm="100000">
                                          <p:val>
                                            <p:strVal val="height"/>
                                          </p:val>
                                        </p:tav>
                                      </p:tavLst>
                                    </p:anim>
                                  </p:childTnLst>
                                </p:cTn>
                              </p:par>
                            </p:childTnLst>
                          </p:cTn>
                        </p:par>
                        <p:par>
                          <p:cTn fill="hold" id="552">
                            <p:stCondLst>
                              <p:cond delay="5000"/>
                            </p:stCondLst>
                            <p:childTnLst>
                              <p:par>
                                <p:cTn fill="hold" id="553" nodeType="afterEffect" presetClass="entr" presetID="23" presetSubtype="16">
                                  <p:stCondLst>
                                    <p:cond delay="1500"/>
                                  </p:stCondLst>
                                  <p:childTnLst>
                                    <p:set>
                                      <p:cBhvr>
                                        <p:cTn dur="1" fill="hold" id="554">
                                          <p:stCondLst>
                                            <p:cond delay="0"/>
                                          </p:stCondLst>
                                        </p:cTn>
                                        <p:tgtEl>
                                          <p:spTgt spid="237"/>
                                        </p:tgtEl>
                                        <p:attrNameLst>
                                          <p:attrName>style.visibility</p:attrName>
                                        </p:attrNameLst>
                                      </p:cBhvr>
                                      <p:to>
                                        <p:strVal val="visible"/>
                                      </p:to>
                                    </p:set>
                                    <p:anim calcmode="lin" valueType="str">
                                      <p:cBhvr additive="repl">
                                        <p:cTn dur="1000" fill="hold" id="555"/>
                                        <p:tgtEl>
                                          <p:spTgt spid="237"/>
                                        </p:tgtEl>
                                      </p:cBhvr>
                                      <p:tavLst>
                                        <p:tav tm="100000">
                                          <p:val>
                                            <p:strVal val="width"/>
                                          </p:val>
                                        </p:tav>
                                      </p:tavLst>
                                    </p:anim>
                                    <p:anim calcmode="lin" valueType="str">
                                      <p:cBhvr additive="repl">
                                        <p:cTn dur="1000" fill="hold" id="556"/>
                                        <p:tgtEl>
                                          <p:spTgt spid="237"/>
                                        </p:tgtEl>
                                      </p:cBhvr>
                                      <p:tavLst>
                                        <p:tav tm="100000">
                                          <p:val>
                                            <p:strVal val="height"/>
                                          </p:val>
                                        </p:tav>
                                      </p:tavLst>
                                    </p:anim>
                                  </p:childTnLst>
                                </p:cTn>
                              </p:par>
                            </p:childTnLst>
                          </p:cTn>
                        </p:par>
                        <p:par>
                          <p:cTn fill="hold" id="557">
                            <p:stCondLst>
                              <p:cond delay="7500"/>
                            </p:stCondLst>
                            <p:childTnLst>
                              <p:par>
                                <p:cTn fill="hold" id="558" nodeType="afterEffect" presetClass="entr" presetID="3" presetSubtype="10">
                                  <p:stCondLst>
                                    <p:cond delay="2000"/>
                                  </p:stCondLst>
                                  <p:childTnLst>
                                    <p:set>
                                      <p:cBhvr>
                                        <p:cTn dur="1" fill="hold" id="559">
                                          <p:stCondLst>
                                            <p:cond delay="0"/>
                                          </p:stCondLst>
                                        </p:cTn>
                                        <p:tgtEl>
                                          <p:spTgt spid="238"/>
                                        </p:tgtEl>
                                        <p:attrNameLst>
                                          <p:attrName>style.visibility</p:attrName>
                                        </p:attrNameLst>
                                      </p:cBhvr>
                                      <p:to>
                                        <p:strVal val="visible"/>
                                      </p:to>
                                    </p:set>
                                    <p:animEffect filter="blinds(horizontal)" transition="in">
                                      <p:cBhvr additive="repl">
                                        <p:cTn dur="500" fill="freeze" id="560"/>
                                        <p:tgtEl>
                                          <p:spTgt spid="23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9" name="CustomShape 1"/>
          <p:cNvSpPr/>
          <p:nvPr/>
        </p:nvSpPr>
        <p:spPr>
          <a:xfrm>
            <a:off x="0" y="304920"/>
            <a:ext cx="9143280" cy="1308960"/>
          </a:xfrm>
          <a:prstGeom prst="rect">
            <a:avLst/>
          </a:prstGeom>
        </p:spPr>
        <p:txBody>
          <a:bodyPr bIns="45000" lIns="90000" rIns="90000" tIns="45000"/>
          <a:p>
            <a:pPr algn="ctr"/>
            <a:r>
              <a:rPr b="1" lang="en-US" sz="4000">
                <a:solidFill>
                  <a:srgbClr val="ffff00"/>
                </a:solidFill>
                <a:latin typeface="Times New Roman"/>
              </a:rPr>
              <a:t>Proposed South Maui Developments</a:t>
            </a:r>
            <a:endParaRPr/>
          </a:p>
          <a:p>
            <a:endParaRPr/>
          </a:p>
        </p:txBody>
      </p:sp>
      <p:sp>
        <p:nvSpPr>
          <p:cNvPr id="240" name="CustomShape 2"/>
          <p:cNvSpPr/>
          <p:nvPr/>
        </p:nvSpPr>
        <p:spPr>
          <a:xfrm>
            <a:off x="0" y="1143000"/>
            <a:ext cx="9143280" cy="821520"/>
          </a:xfrm>
          <a:prstGeom prst="rect">
            <a:avLst/>
          </a:prstGeom>
        </p:spPr>
        <p:txBody>
          <a:bodyPr bIns="45000" lIns="90000" rIns="90000" tIns="45000"/>
          <a:p>
            <a:pPr algn="ctr"/>
            <a:r>
              <a:rPr b="1" lang="en-US" sz="2400">
                <a:solidFill>
                  <a:srgbClr val="ffff00"/>
                </a:solidFill>
                <a:latin typeface="Times New Roman"/>
              </a:rPr>
              <a:t>Changes Requested For A &amp; B’s North Kihei Residential &amp; Commercial Project</a:t>
            </a:r>
            <a:endParaRPr/>
          </a:p>
        </p:txBody>
      </p:sp>
    </p:spTree>
  </p:cSld>
  <p:transition advTm="9000" spd="med">
    <p:wipe dir="r"/>
  </p:transition>
  <p:timing>
    <p:tnLst>
      <p:par>
        <p:cTn dur="indefinite" id="561" nodeType="tmRoot" restart="never">
          <p:childTnLst>
            <p:seq>
              <p:cTn id="562" nodeType="mainSeq">
                <p:childTnLst/>
              </p:cTn>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1"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pic>
        <p:nvPicPr>
          <p:cNvPr descr="" id="242" name="Picture 3"/>
          <p:cNvPicPr/>
          <p:nvPr/>
        </p:nvPicPr>
        <p:blipFill>
          <a:blip r:embed="rId1"/>
          <a:stretch>
            <a:fillRect/>
          </a:stretch>
        </p:blipFill>
        <p:spPr>
          <a:xfrm>
            <a:off x="1687680" y="1766880"/>
            <a:ext cx="5806440" cy="4176000"/>
          </a:xfrm>
          <a:prstGeom prst="rect">
            <a:avLst/>
          </a:prstGeom>
        </p:spPr>
      </p:pic>
      <p:sp>
        <p:nvSpPr>
          <p:cNvPr id="243" name="CustomShape 2"/>
          <p:cNvSpPr/>
          <p:nvPr/>
        </p:nvSpPr>
        <p:spPr>
          <a:xfrm>
            <a:off x="-36720" y="1219320"/>
            <a:ext cx="9202320" cy="638640"/>
          </a:xfrm>
          <a:prstGeom prst="rect">
            <a:avLst/>
          </a:prstGeom>
        </p:spPr>
        <p:txBody>
          <a:bodyPr bIns="45000" lIns="90000" rIns="90000" tIns="45000" wrap="none"/>
          <a:p>
            <a:pPr algn="ctr"/>
            <a:r>
              <a:rPr b="1" lang="en-US" sz="3600">
                <a:solidFill>
                  <a:srgbClr val="ffff00"/>
                </a:solidFill>
                <a:latin typeface="Times New Roman"/>
              </a:rPr>
              <a:t>Maui Research &amp; Technology Park Expansion</a:t>
            </a:r>
            <a:endParaRPr/>
          </a:p>
        </p:txBody>
      </p:sp>
    </p:spTree>
  </p:cSld>
  <p:transition advTm="9000" spd="med">
    <p:wipe dir="r"/>
  </p:transition>
  <p:timing>
    <p:tnLst>
      <p:par>
        <p:cTn dur="indefinite" id="563" nodeType="tmRoot" restart="never">
          <p:childTnLst>
            <p:seq>
              <p:cTn id="564" nodeType="mainSeq">
                <p:childTnLst/>
              </p:cTn>
              <p:prevCondLst>
                <p:cond delay="0" evt="onPrev">
                  <p:tgtEl>
                    <p:sldTgt/>
                  </p:tgtEl>
                </p:cond>
              </p:prevCondLst>
              <p:nextCondLst>
                <p:cond delay="0"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4" name="CustomShape 1"/>
          <p:cNvSpPr/>
          <p:nvPr/>
        </p:nvSpPr>
        <p:spPr>
          <a:xfrm>
            <a:off x="598320" y="380880"/>
            <a:ext cx="8055000" cy="11260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a:p>
            <a:pPr algn="ctr"/>
            <a:r>
              <a:rPr b="1" lang="en-US" sz="2800">
                <a:solidFill>
                  <a:srgbClr val="ffff00"/>
                </a:solidFill>
                <a:latin typeface="Times New Roman"/>
              </a:rPr>
              <a:t>Maui Research &amp; Technology Park Expansion</a:t>
            </a:r>
            <a:endParaRPr/>
          </a:p>
        </p:txBody>
      </p:sp>
    </p:spTree>
  </p:cSld>
  <p:transition advTm="10000" spd="slow">
    <p:wipe dir="r"/>
  </p:transition>
  <p:timing>
    <p:tnLst>
      <p:par>
        <p:cTn dur="indefinite" id="565" nodeType="tmRoot" restart="never">
          <p:childTnLst>
            <p:seq>
              <p:cTn id="566" nodeType="mainSeq">
                <p:childTnLst/>
              </p:cTn>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5"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pic>
        <p:nvPicPr>
          <p:cNvPr descr="" id="246" name="Picture 3"/>
          <p:cNvPicPr/>
          <p:nvPr/>
        </p:nvPicPr>
        <p:blipFill>
          <a:blip r:embed="rId1"/>
          <a:stretch>
            <a:fillRect/>
          </a:stretch>
        </p:blipFill>
        <p:spPr>
          <a:xfrm>
            <a:off x="1828800" y="2133720"/>
            <a:ext cx="5523840" cy="3618720"/>
          </a:xfrm>
          <a:prstGeom prst="rect">
            <a:avLst/>
          </a:prstGeom>
        </p:spPr>
      </p:pic>
      <p:sp>
        <p:nvSpPr>
          <p:cNvPr id="247" name="CustomShape 2"/>
          <p:cNvSpPr/>
          <p:nvPr/>
        </p:nvSpPr>
        <p:spPr>
          <a:xfrm>
            <a:off x="4952880" y="5105520"/>
            <a:ext cx="532800" cy="532800"/>
          </a:xfrm>
          <a:prstGeom prst="donut">
            <a:avLst>
              <a:gd fmla="val 5400" name="adj"/>
            </a:avLst>
          </a:prstGeom>
          <a:solidFill>
            <a:srgbClr val="000080"/>
          </a:solidFill>
        </p:spPr>
      </p:sp>
      <p:sp>
        <p:nvSpPr>
          <p:cNvPr id="248" name="CustomShape 3"/>
          <p:cNvSpPr/>
          <p:nvPr/>
        </p:nvSpPr>
        <p:spPr>
          <a:xfrm>
            <a:off x="6629400" y="5105520"/>
            <a:ext cx="532800" cy="532800"/>
          </a:xfrm>
          <a:prstGeom prst="donut">
            <a:avLst>
              <a:gd fmla="val 5400" name="adj"/>
            </a:avLst>
          </a:prstGeom>
          <a:solidFill>
            <a:srgbClr val="000080"/>
          </a:solidFill>
        </p:spPr>
      </p:sp>
      <p:sp>
        <p:nvSpPr>
          <p:cNvPr id="249" name="CustomShape 4"/>
          <p:cNvSpPr/>
          <p:nvPr/>
        </p:nvSpPr>
        <p:spPr>
          <a:xfrm>
            <a:off x="3283920" y="1219320"/>
            <a:ext cx="2451240" cy="638640"/>
          </a:xfrm>
          <a:prstGeom prst="rect">
            <a:avLst/>
          </a:prstGeom>
        </p:spPr>
        <p:txBody>
          <a:bodyPr bIns="45000" lIns="90000" rIns="90000" tIns="45000" wrap="none"/>
          <a:p>
            <a:pPr algn="ctr"/>
            <a:r>
              <a:rPr b="1" lang="en-US" sz="3600">
                <a:solidFill>
                  <a:srgbClr val="ffff00"/>
                </a:solidFill>
                <a:latin typeface="Times New Roman"/>
              </a:rPr>
              <a:t>Outlet Mall</a:t>
            </a:r>
            <a:endParaRPr/>
          </a:p>
        </p:txBody>
      </p:sp>
      <p:sp>
        <p:nvSpPr>
          <p:cNvPr id="250" name="CustomShape 5"/>
          <p:cNvSpPr/>
          <p:nvPr/>
        </p:nvSpPr>
        <p:spPr>
          <a:xfrm>
            <a:off x="5342040" y="4191120"/>
            <a:ext cx="1437840" cy="638640"/>
          </a:xfrm>
          <a:prstGeom prst="rect">
            <a:avLst/>
          </a:prstGeom>
          <a:solidFill>
            <a:srgbClr val="ffffff"/>
          </a:solidFill>
        </p:spPr>
        <p:txBody>
          <a:bodyPr bIns="45000" lIns="90000" rIns="90000" tIns="45000" wrap="none"/>
          <a:p>
            <a:r>
              <a:rPr b="1" lang="en-US">
                <a:solidFill>
                  <a:srgbClr val="003366"/>
                </a:solidFill>
                <a:latin typeface="Times New Roman"/>
              </a:rPr>
              <a:t>New Piilani</a:t>
            </a:r>
            <a:endParaRPr/>
          </a:p>
          <a:p>
            <a:r>
              <a:rPr b="1" lang="en-US">
                <a:solidFill>
                  <a:srgbClr val="003366"/>
                </a:solidFill>
                <a:latin typeface="Times New Roman"/>
              </a:rPr>
              <a:t>Intersections</a:t>
            </a:r>
            <a:endParaRPr/>
          </a:p>
        </p:txBody>
      </p:sp>
    </p:spTree>
  </p:cSld>
  <p:transition advTm="10000" spd="med">
    <p:wipe dir="r"/>
  </p:transition>
  <p:timing>
    <p:tnLst>
      <p:par>
        <p:cTn dur="indefinite" id="567" nodeType="tmRoot" restart="never">
          <p:childTnLst>
            <p:seq>
              <p:cTn dur="indefinite" id="568" nodeType="mainSeq">
                <p:childTnLst>
                  <p:par>
                    <p:cTn fill="hold" id="569">
                      <p:stCondLst>
                        <p:cond delay="indefinite"/>
                      </p:stCondLst>
                      <p:childTnLst>
                        <p:par>
                          <p:cTn fill="hold" id="570">
                            <p:stCondLst>
                              <p:cond delay="0"/>
                            </p:stCondLst>
                            <p:childTnLst>
                              <p:par>
                                <p:cTn fill="hold" id="571" nodeType="afterEffect" presetClass="entr" presetID="23" presetSubtype="16">
                                  <p:stCondLst>
                                    <p:cond delay="1500"/>
                                  </p:stCondLst>
                                  <p:childTnLst>
                                    <p:set>
                                      <p:cBhvr>
                                        <p:cTn dur="1" fill="hold" id="572">
                                          <p:stCondLst>
                                            <p:cond delay="0"/>
                                          </p:stCondLst>
                                        </p:cTn>
                                        <p:tgtEl>
                                          <p:spTgt spid="247"/>
                                        </p:tgtEl>
                                        <p:attrNameLst>
                                          <p:attrName>style.visibility</p:attrName>
                                        </p:attrNameLst>
                                      </p:cBhvr>
                                      <p:to>
                                        <p:strVal val="visible"/>
                                      </p:to>
                                    </p:set>
                                    <p:anim calcmode="lin" valueType="str">
                                      <p:cBhvr additive="repl">
                                        <p:cTn dur="1000" fill="hold" id="573"/>
                                        <p:tgtEl>
                                          <p:spTgt spid="247"/>
                                        </p:tgtEl>
                                      </p:cBhvr>
                                      <p:tavLst>
                                        <p:tav tm="100000">
                                          <p:val>
                                            <p:strVal val="width"/>
                                          </p:val>
                                        </p:tav>
                                      </p:tavLst>
                                    </p:anim>
                                    <p:anim calcmode="lin" valueType="str">
                                      <p:cBhvr additive="repl">
                                        <p:cTn dur="1000" fill="hold" id="574"/>
                                        <p:tgtEl>
                                          <p:spTgt spid="247"/>
                                        </p:tgtEl>
                                      </p:cBhvr>
                                      <p:tavLst>
                                        <p:tav tm="100000">
                                          <p:val>
                                            <p:strVal val="height"/>
                                          </p:val>
                                        </p:tav>
                                      </p:tavLst>
                                    </p:anim>
                                  </p:childTnLst>
                                </p:cTn>
                              </p:par>
                            </p:childTnLst>
                          </p:cTn>
                        </p:par>
                        <p:par>
                          <p:cTn fill="hold" id="575">
                            <p:stCondLst>
                              <p:cond delay="2500"/>
                            </p:stCondLst>
                            <p:childTnLst>
                              <p:par>
                                <p:cTn fill="hold" id="576" nodeType="afterEffect" presetClass="entr" presetID="23" presetSubtype="16">
                                  <p:stCondLst>
                                    <p:cond delay="1500"/>
                                  </p:stCondLst>
                                  <p:childTnLst>
                                    <p:set>
                                      <p:cBhvr>
                                        <p:cTn dur="1" fill="hold" id="577">
                                          <p:stCondLst>
                                            <p:cond delay="0"/>
                                          </p:stCondLst>
                                        </p:cTn>
                                        <p:tgtEl>
                                          <p:spTgt spid="248"/>
                                        </p:tgtEl>
                                        <p:attrNameLst>
                                          <p:attrName>style.visibility</p:attrName>
                                        </p:attrNameLst>
                                      </p:cBhvr>
                                      <p:to>
                                        <p:strVal val="visible"/>
                                      </p:to>
                                    </p:set>
                                    <p:anim calcmode="lin" valueType="str">
                                      <p:cBhvr additive="repl">
                                        <p:cTn dur="1000" fill="hold" id="578"/>
                                        <p:tgtEl>
                                          <p:spTgt spid="248"/>
                                        </p:tgtEl>
                                      </p:cBhvr>
                                      <p:tavLst>
                                        <p:tav tm="100000">
                                          <p:val>
                                            <p:strVal val="width"/>
                                          </p:val>
                                        </p:tav>
                                      </p:tavLst>
                                    </p:anim>
                                    <p:anim calcmode="lin" valueType="str">
                                      <p:cBhvr additive="repl">
                                        <p:cTn dur="1000" fill="hold" id="579"/>
                                        <p:tgtEl>
                                          <p:spTgt spid="248"/>
                                        </p:tgtEl>
                                      </p:cBhvr>
                                      <p:tavLst>
                                        <p:tav tm="100000">
                                          <p:val>
                                            <p:strVal val="height"/>
                                          </p:val>
                                        </p:tav>
                                      </p:tavLst>
                                    </p:anim>
                                  </p:childTnLst>
                                </p:cTn>
                              </p:par>
                            </p:childTnLst>
                          </p:cTn>
                        </p:par>
                        <p:par>
                          <p:cTn fill="hold" id="580">
                            <p:stCondLst>
                              <p:cond delay="5000"/>
                            </p:stCondLst>
                            <p:childTnLst>
                              <p:par>
                                <p:cTn fill="hold" id="581" nodeType="afterEffect" presetClass="entr" presetID="3" presetSubtype="10">
                                  <p:stCondLst>
                                    <p:cond delay="1500"/>
                                  </p:stCondLst>
                                  <p:childTnLst>
                                    <p:set>
                                      <p:cBhvr>
                                        <p:cTn dur="1" fill="hold" id="582">
                                          <p:stCondLst>
                                            <p:cond delay="0"/>
                                          </p:stCondLst>
                                        </p:cTn>
                                        <p:tgtEl>
                                          <p:spTgt spid="250"/>
                                        </p:tgtEl>
                                        <p:attrNameLst>
                                          <p:attrName>style.visibility</p:attrName>
                                        </p:attrNameLst>
                                      </p:cBhvr>
                                      <p:to>
                                        <p:strVal val="visible"/>
                                      </p:to>
                                    </p:set>
                                    <p:animEffect filter="blinds(horizontal)" transition="in">
                                      <p:cBhvr additive="repl">
                                        <p:cTn dur="1000" fill="freeze" id="583"/>
                                        <p:tgtEl>
                                          <p:spTgt spid="25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1"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pic>
        <p:nvPicPr>
          <p:cNvPr descr="" id="252" name="Picture 3"/>
          <p:cNvPicPr/>
          <p:nvPr/>
        </p:nvPicPr>
        <p:blipFill>
          <a:blip r:embed="rId1"/>
          <a:stretch>
            <a:fillRect/>
          </a:stretch>
        </p:blipFill>
        <p:spPr>
          <a:xfrm>
            <a:off x="1523880" y="2133720"/>
            <a:ext cx="5606280" cy="3879000"/>
          </a:xfrm>
          <a:prstGeom prst="rect">
            <a:avLst/>
          </a:prstGeom>
        </p:spPr>
      </p:pic>
      <p:sp>
        <p:nvSpPr>
          <p:cNvPr id="253" name="CustomShape 2"/>
          <p:cNvSpPr/>
          <p:nvPr/>
        </p:nvSpPr>
        <p:spPr>
          <a:xfrm>
            <a:off x="1371600" y="5105520"/>
            <a:ext cx="6476400" cy="990000"/>
          </a:xfrm>
          <a:prstGeom prst="rect">
            <a:avLst/>
          </a:prstGeom>
          <a:solidFill>
            <a:srgbClr val="000080"/>
          </a:solidFill>
        </p:spPr>
      </p:sp>
      <p:sp>
        <p:nvSpPr>
          <p:cNvPr id="254" name="CustomShape 3"/>
          <p:cNvSpPr/>
          <p:nvPr/>
        </p:nvSpPr>
        <p:spPr>
          <a:xfrm>
            <a:off x="2496960" y="1219320"/>
            <a:ext cx="4025520" cy="638640"/>
          </a:xfrm>
          <a:prstGeom prst="rect">
            <a:avLst/>
          </a:prstGeom>
        </p:spPr>
        <p:txBody>
          <a:bodyPr bIns="45000" lIns="90000" rIns="90000" tIns="45000" wrap="none"/>
          <a:p>
            <a:pPr algn="ctr"/>
            <a:r>
              <a:rPr b="1" lang="en-US" sz="3600">
                <a:solidFill>
                  <a:srgbClr val="ffff00"/>
                </a:solidFill>
                <a:latin typeface="Times New Roman"/>
              </a:rPr>
              <a:t>Big Box Retail Mall</a:t>
            </a:r>
            <a:endParaRPr/>
          </a:p>
        </p:txBody>
      </p:sp>
      <p:sp>
        <p:nvSpPr>
          <p:cNvPr id="255" name="CustomShape 4"/>
          <p:cNvSpPr/>
          <p:nvPr/>
        </p:nvSpPr>
        <p:spPr>
          <a:xfrm>
            <a:off x="3129480" y="3581280"/>
            <a:ext cx="968400" cy="912960"/>
          </a:xfrm>
          <a:prstGeom prst="rect">
            <a:avLst/>
          </a:prstGeom>
          <a:solidFill>
            <a:srgbClr val="ffffff"/>
          </a:solidFill>
        </p:spPr>
        <p:txBody>
          <a:bodyPr bIns="45000" lIns="90000" rIns="90000" tIns="45000" wrap="none"/>
          <a:p>
            <a:r>
              <a:rPr b="1" lang="en-US">
                <a:solidFill>
                  <a:srgbClr val="003366"/>
                </a:solidFill>
                <a:latin typeface="Times New Roman"/>
              </a:rPr>
              <a:t>2,100</a:t>
            </a:r>
            <a:endParaRPr/>
          </a:p>
          <a:p>
            <a:r>
              <a:rPr b="1" lang="en-US">
                <a:solidFill>
                  <a:srgbClr val="003366"/>
                </a:solidFill>
                <a:latin typeface="Times New Roman"/>
              </a:rPr>
              <a:t>Parking</a:t>
            </a:r>
            <a:endParaRPr/>
          </a:p>
          <a:p>
            <a:r>
              <a:rPr b="1" lang="en-US">
                <a:solidFill>
                  <a:srgbClr val="003366"/>
                </a:solidFill>
                <a:latin typeface="Times New Roman"/>
              </a:rPr>
              <a:t>Spaces</a:t>
            </a:r>
            <a:endParaRPr/>
          </a:p>
        </p:txBody>
      </p:sp>
    </p:spTree>
  </p:cSld>
  <p:transition advTm="9000">
    <p:wipe dir="r"/>
  </p:transition>
  <p:timing>
    <p:tnLst>
      <p:par>
        <p:cTn dur="indefinite" id="584" nodeType="tmRoot" restart="never">
          <p:childTnLst>
            <p:seq>
              <p:cTn dur="indefinite" id="585" nodeType="mainSeq">
                <p:childTnLst>
                  <p:par>
                    <p:cTn fill="hold" id="586">
                      <p:stCondLst>
                        <p:cond delay="indefinite"/>
                      </p:stCondLst>
                      <p:childTnLst>
                        <p:par>
                          <p:cTn fill="hold" id="587">
                            <p:stCondLst>
                              <p:cond delay="0"/>
                            </p:stCondLst>
                            <p:childTnLst>
                              <p:par>
                                <p:cTn fill="hold" id="588" nodeType="afterEffect" presetClass="entr" presetID="3" presetSubtype="10">
                                  <p:stCondLst>
                                    <p:cond delay="1000"/>
                                  </p:stCondLst>
                                  <p:childTnLst>
                                    <p:set>
                                      <p:cBhvr>
                                        <p:cTn dur="1" fill="hold" id="589">
                                          <p:stCondLst>
                                            <p:cond delay="0"/>
                                          </p:stCondLst>
                                        </p:cTn>
                                        <p:tgtEl>
                                          <p:spTgt spid="255"/>
                                        </p:tgtEl>
                                        <p:attrNameLst>
                                          <p:attrName>style.visibility</p:attrName>
                                        </p:attrNameLst>
                                      </p:cBhvr>
                                      <p:to>
                                        <p:strVal val="visible"/>
                                      </p:to>
                                    </p:set>
                                    <p:animEffect filter="blinds(horizontal)" transition="in">
                                      <p:cBhvr additive="repl">
                                        <p:cTn dur="1000" fill="freeze" id="590"/>
                                        <p:tgtEl>
                                          <p:spTgt spid="25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6" name="Picture 1"/>
          <p:cNvPicPr/>
          <p:nvPr/>
        </p:nvPicPr>
        <p:blipFill>
          <a:blip r:embed="rId1"/>
          <a:stretch>
            <a:fillRect/>
          </a:stretch>
        </p:blipFill>
        <p:spPr>
          <a:xfrm>
            <a:off x="2743200" y="1600200"/>
            <a:ext cx="4244400" cy="4339440"/>
          </a:xfrm>
          <a:prstGeom prst="rect">
            <a:avLst/>
          </a:prstGeom>
        </p:spPr>
      </p:pic>
      <p:sp>
        <p:nvSpPr>
          <p:cNvPr id="257"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sp>
        <p:nvSpPr>
          <p:cNvPr id="258" name="CustomShape 2"/>
          <p:cNvSpPr/>
          <p:nvPr/>
        </p:nvSpPr>
        <p:spPr>
          <a:xfrm>
            <a:off x="3436560" y="5943600"/>
            <a:ext cx="1349280" cy="638640"/>
          </a:xfrm>
          <a:prstGeom prst="rect">
            <a:avLst/>
          </a:prstGeom>
          <a:solidFill>
            <a:srgbClr val="ffffff"/>
          </a:solidFill>
        </p:spPr>
        <p:txBody>
          <a:bodyPr bIns="45000" lIns="90000" rIns="90000" tIns="45000" wrap="none"/>
          <a:p>
            <a:r>
              <a:rPr b="1" lang="en-US">
                <a:solidFill>
                  <a:srgbClr val="003366"/>
                </a:solidFill>
                <a:latin typeface="Times New Roman"/>
              </a:rPr>
              <a:t>New Piilani</a:t>
            </a:r>
            <a:endParaRPr/>
          </a:p>
          <a:p>
            <a:r>
              <a:rPr b="1" lang="en-US">
                <a:solidFill>
                  <a:srgbClr val="003366"/>
                </a:solidFill>
                <a:latin typeface="Times New Roman"/>
              </a:rPr>
              <a:t>Intersection</a:t>
            </a:r>
            <a:endParaRPr/>
          </a:p>
        </p:txBody>
      </p:sp>
    </p:spTree>
  </p:cSld>
  <p:transition advTm="9000">
    <p:wipe dir="r"/>
  </p:transition>
  <p:timing>
    <p:tnLst>
      <p:par>
        <p:cTn dur="indefinite" id="591" nodeType="tmRoot" restart="never">
          <p:childTnLst>
            <p:seq>
              <p:cTn dur="indefinite" id="592" nodeType="mainSeq">
                <p:childTnLst>
                  <p:par>
                    <p:cTn fill="hold" id="593">
                      <p:stCondLst>
                        <p:cond delay="indefinite"/>
                      </p:stCondLst>
                      <p:childTnLst>
                        <p:par>
                          <p:cTn fill="hold" id="594">
                            <p:stCondLst>
                              <p:cond delay="0"/>
                            </p:stCondLst>
                            <p:childTnLst>
                              <p:par>
                                <p:cTn fill="hold" id="595" nodeType="afterEffect" presetClass="entr" presetID="3" presetSubtype="10">
                                  <p:stCondLst>
                                    <p:cond delay="1500"/>
                                  </p:stCondLst>
                                  <p:childTnLst>
                                    <p:set>
                                      <p:cBhvr>
                                        <p:cTn dur="1" fill="hold" id="596">
                                          <p:stCondLst>
                                            <p:cond delay="0"/>
                                          </p:stCondLst>
                                        </p:cTn>
                                        <p:tgtEl>
                                          <p:spTgt spid="258"/>
                                        </p:tgtEl>
                                        <p:attrNameLst>
                                          <p:attrName>style.visibility</p:attrName>
                                        </p:attrNameLst>
                                      </p:cBhvr>
                                      <p:to>
                                        <p:strVal val="visible"/>
                                      </p:to>
                                    </p:set>
                                    <p:animEffect filter="blinds(horizontal)" transition="in">
                                      <p:cBhvr additive="repl">
                                        <p:cTn dur="2000" fill="freeze" id="597"/>
                                        <p:tgtEl>
                                          <p:spTgt spid="25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9"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sp>
        <p:nvSpPr>
          <p:cNvPr id="260" name="CustomShape 2"/>
          <p:cNvSpPr/>
          <p:nvPr/>
        </p:nvSpPr>
        <p:spPr>
          <a:xfrm>
            <a:off x="762120" y="1143000"/>
            <a:ext cx="7848000" cy="516600"/>
          </a:xfrm>
          <a:prstGeom prst="rect">
            <a:avLst/>
          </a:prstGeom>
        </p:spPr>
        <p:txBody>
          <a:bodyPr bIns="45000" lIns="90000" rIns="90000" tIns="45000"/>
          <a:p>
            <a:pPr algn="ctr"/>
            <a:r>
              <a:rPr b="1" lang="en-US" sz="2800">
                <a:solidFill>
                  <a:srgbClr val="ffff00"/>
                </a:solidFill>
                <a:latin typeface="Times New Roman"/>
              </a:rPr>
              <a:t>Development south of Kilohana Street</a:t>
            </a:r>
            <a:endParaRPr/>
          </a:p>
        </p:txBody>
      </p:sp>
      <p:sp>
        <p:nvSpPr>
          <p:cNvPr id="261" name="CustomShape 3"/>
          <p:cNvSpPr/>
          <p:nvPr/>
        </p:nvSpPr>
        <p:spPr>
          <a:xfrm>
            <a:off x="0" y="6488280"/>
            <a:ext cx="9066960" cy="364320"/>
          </a:xfrm>
          <a:prstGeom prst="rect">
            <a:avLst/>
          </a:prstGeom>
        </p:spPr>
        <p:txBody>
          <a:bodyPr bIns="45000" lIns="90000" rIns="90000" tIns="45000"/>
          <a:p>
            <a:r>
              <a:rPr lang="en-US">
                <a:solidFill>
                  <a:srgbClr val="5cadff"/>
                </a:solidFill>
                <a:latin typeface="Times New Roman"/>
              </a:rPr>
              <a:t>Source: Pi’ilani Highway 2010 Draft EA—Appendix I</a:t>
            </a:r>
            <a:endParaRPr/>
          </a:p>
        </p:txBody>
      </p:sp>
    </p:spTree>
  </p:cSld>
  <p:transition advTm="12000" spd="slow">
    <p:wipe dir="r"/>
  </p:transition>
  <p:timing>
    <p:tnLst>
      <p:par>
        <p:cTn dur="indefinite" id="598" nodeType="tmRoot" restart="never">
          <p:childTnLst>
            <p:seq>
              <p:cTn id="599" nodeType="mainSeq">
                <p:childTnLst/>
              </p:cTn>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2"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pic>
        <p:nvPicPr>
          <p:cNvPr descr="" id="263" name="Picture 1"/>
          <p:cNvPicPr/>
          <p:nvPr/>
        </p:nvPicPr>
        <p:blipFill>
          <a:blip r:embed="rId1"/>
          <a:stretch>
            <a:fillRect/>
          </a:stretch>
        </p:blipFill>
        <p:spPr>
          <a:xfrm>
            <a:off x="838080" y="1905120"/>
            <a:ext cx="7257240" cy="3334680"/>
          </a:xfrm>
          <a:prstGeom prst="rect">
            <a:avLst/>
          </a:prstGeom>
        </p:spPr>
      </p:pic>
      <p:sp>
        <p:nvSpPr>
          <p:cNvPr id="264" name="CustomShape 2"/>
          <p:cNvSpPr/>
          <p:nvPr/>
        </p:nvSpPr>
        <p:spPr>
          <a:xfrm>
            <a:off x="609480" y="1676520"/>
            <a:ext cx="8305200" cy="1065960"/>
          </a:xfrm>
          <a:prstGeom prst="rect">
            <a:avLst/>
          </a:prstGeom>
          <a:solidFill>
            <a:srgbClr val="000080"/>
          </a:solidFill>
        </p:spPr>
      </p:sp>
      <p:sp>
        <p:nvSpPr>
          <p:cNvPr id="265" name="CustomShape 3"/>
          <p:cNvSpPr/>
          <p:nvPr/>
        </p:nvSpPr>
        <p:spPr>
          <a:xfrm>
            <a:off x="6248520" y="1676520"/>
            <a:ext cx="2437560" cy="1751760"/>
          </a:xfrm>
          <a:prstGeom prst="rect">
            <a:avLst/>
          </a:prstGeom>
          <a:solidFill>
            <a:srgbClr val="000080"/>
          </a:solidFill>
        </p:spPr>
      </p:sp>
      <p:sp>
        <p:nvSpPr>
          <p:cNvPr id="266" name="CustomShape 4"/>
          <p:cNvSpPr/>
          <p:nvPr/>
        </p:nvSpPr>
        <p:spPr>
          <a:xfrm>
            <a:off x="0" y="1066680"/>
            <a:ext cx="9143280" cy="1004400"/>
          </a:xfrm>
          <a:prstGeom prst="rect">
            <a:avLst/>
          </a:prstGeom>
        </p:spPr>
        <p:txBody>
          <a:bodyPr bIns="45000" lIns="90000" rIns="90000" tIns="45000"/>
          <a:p>
            <a:pPr algn="ctr"/>
            <a:r>
              <a:rPr b="1" lang="en-US" sz="3600">
                <a:solidFill>
                  <a:srgbClr val="ffff00"/>
                </a:solidFill>
                <a:latin typeface="Times New Roman"/>
              </a:rPr>
              <a:t>Wailea &amp; Makena</a:t>
            </a:r>
            <a:endParaRPr/>
          </a:p>
          <a:p>
            <a:pPr algn="ctr"/>
            <a:r>
              <a:rPr b="1" lang="en-US" sz="2400">
                <a:solidFill>
                  <a:srgbClr val="ffff00"/>
                </a:solidFill>
                <a:latin typeface="Times New Roman"/>
              </a:rPr>
              <a:t>(as of 2009)</a:t>
            </a:r>
            <a:endParaRPr/>
          </a:p>
        </p:txBody>
      </p:sp>
      <p:sp>
        <p:nvSpPr>
          <p:cNvPr id="267" name="CustomShape 5"/>
          <p:cNvSpPr/>
          <p:nvPr/>
        </p:nvSpPr>
        <p:spPr>
          <a:xfrm>
            <a:off x="838080" y="3505320"/>
            <a:ext cx="532800" cy="532800"/>
          </a:xfrm>
          <a:prstGeom prst="donut">
            <a:avLst>
              <a:gd fmla="val 5400" name="adj"/>
            </a:avLst>
          </a:prstGeom>
          <a:solidFill>
            <a:srgbClr val="000080"/>
          </a:solidFill>
        </p:spPr>
      </p:sp>
      <p:sp>
        <p:nvSpPr>
          <p:cNvPr id="268" name="CustomShape 6"/>
          <p:cNvSpPr/>
          <p:nvPr/>
        </p:nvSpPr>
        <p:spPr>
          <a:xfrm>
            <a:off x="2437920" y="3071160"/>
            <a:ext cx="1650240" cy="519840"/>
          </a:xfrm>
          <a:prstGeom prst="rect">
            <a:avLst/>
          </a:prstGeom>
          <a:solidFill>
            <a:srgbClr val="000080"/>
          </a:solidFill>
        </p:spPr>
      </p:sp>
      <p:sp>
        <p:nvSpPr>
          <p:cNvPr id="269" name="CustomShape 7"/>
          <p:cNvSpPr/>
          <p:nvPr/>
        </p:nvSpPr>
        <p:spPr>
          <a:xfrm>
            <a:off x="2437920" y="3147480"/>
            <a:ext cx="1650240" cy="519840"/>
          </a:xfrm>
          <a:prstGeom prst="rect">
            <a:avLst/>
          </a:prstGeom>
          <a:solidFill>
            <a:srgbClr val="000080"/>
          </a:solidFill>
        </p:spPr>
      </p:sp>
      <p:sp>
        <p:nvSpPr>
          <p:cNvPr id="270" name="CustomShape 8"/>
          <p:cNvSpPr/>
          <p:nvPr/>
        </p:nvSpPr>
        <p:spPr>
          <a:xfrm>
            <a:off x="990720" y="3962520"/>
            <a:ext cx="1370880" cy="364320"/>
          </a:xfrm>
          <a:prstGeom prst="rect">
            <a:avLst/>
          </a:prstGeom>
          <a:solidFill>
            <a:srgbClr val="ffffff"/>
          </a:solidFill>
        </p:spPr>
        <p:txBody>
          <a:bodyPr bIns="45000" lIns="90000" rIns="90000" tIns="45000"/>
          <a:p>
            <a:r>
              <a:rPr b="1" lang="en-US">
                <a:solidFill>
                  <a:srgbClr val="003366"/>
                </a:solidFill>
                <a:latin typeface="Times New Roman"/>
              </a:rPr>
              <a:t>Kilohana</a:t>
            </a:r>
            <a:endParaRPr/>
          </a:p>
        </p:txBody>
      </p:sp>
      <p:cxnSp>
        <p:nvCxnSpPr>
          <p:cNvPr id="271" name="Line 9"/>
          <p:cNvCxnSpPr/>
          <p:nvPr/>
        </p:nvCxnSpPr>
        <p:spPr>
          <a:xfrm>
            <a:off x="3581280" y="2590560"/>
            <a:ext cx="762840" cy="1220040"/>
          </a:xfrm>
          <a:prstGeom prst="straightConnector1">
            <a:avLst/>
          </a:prstGeom>
        </p:spPr>
      </p:cxnSp>
      <p:sp>
        <p:nvSpPr>
          <p:cNvPr id="272" name="CustomShape 10"/>
          <p:cNvSpPr/>
          <p:nvPr/>
        </p:nvSpPr>
        <p:spPr>
          <a:xfrm>
            <a:off x="2980080" y="3276720"/>
            <a:ext cx="1461960" cy="638640"/>
          </a:xfrm>
          <a:prstGeom prst="rect">
            <a:avLst/>
          </a:prstGeom>
          <a:solidFill>
            <a:srgbClr val="ffffff"/>
          </a:solidFill>
        </p:spPr>
        <p:txBody>
          <a:bodyPr bIns="45000" lIns="90000" rIns="90000" tIns="45000" wrap="none"/>
          <a:p>
            <a:r>
              <a:rPr b="1" lang="en-US">
                <a:solidFill>
                  <a:srgbClr val="003366"/>
                </a:solidFill>
                <a:latin typeface="Times New Roman"/>
              </a:rPr>
              <a:t>Construction</a:t>
            </a:r>
            <a:endParaRPr/>
          </a:p>
          <a:p>
            <a:r>
              <a:rPr b="1" lang="en-US">
                <a:solidFill>
                  <a:srgbClr val="003366"/>
                </a:solidFill>
                <a:latin typeface="Times New Roman"/>
              </a:rPr>
              <a:t>Road</a:t>
            </a:r>
            <a:endParaRPr/>
          </a:p>
        </p:txBody>
      </p:sp>
      <p:sp>
        <p:nvSpPr>
          <p:cNvPr id="273" name="CustomShape 11"/>
          <p:cNvSpPr/>
          <p:nvPr/>
        </p:nvSpPr>
        <p:spPr>
          <a:xfrm>
            <a:off x="2520000" y="2666880"/>
            <a:ext cx="1256400" cy="364320"/>
          </a:xfrm>
          <a:prstGeom prst="rect">
            <a:avLst/>
          </a:prstGeom>
          <a:solidFill>
            <a:srgbClr val="ffffff"/>
          </a:solidFill>
        </p:spPr>
        <p:txBody>
          <a:bodyPr bIns="45000" lIns="90000" rIns="90000" tIns="45000" wrap="none"/>
          <a:p>
            <a:r>
              <a:rPr b="1" lang="en-US">
                <a:solidFill>
                  <a:srgbClr val="003366"/>
                </a:solidFill>
                <a:latin typeface="Times New Roman"/>
              </a:rPr>
              <a:t>Wailea 670</a:t>
            </a:r>
            <a:endParaRPr/>
          </a:p>
        </p:txBody>
      </p:sp>
      <p:sp>
        <p:nvSpPr>
          <p:cNvPr id="274" name="CustomShape 12"/>
          <p:cNvSpPr/>
          <p:nvPr/>
        </p:nvSpPr>
        <p:spPr>
          <a:xfrm>
            <a:off x="5571720" y="3657600"/>
            <a:ext cx="1686240" cy="364320"/>
          </a:xfrm>
          <a:prstGeom prst="rect">
            <a:avLst/>
          </a:prstGeom>
          <a:solidFill>
            <a:srgbClr val="ffffff"/>
          </a:solidFill>
        </p:spPr>
        <p:txBody>
          <a:bodyPr bIns="45000" lIns="90000" rIns="90000" tIns="45000" wrap="none"/>
          <a:p>
            <a:r>
              <a:rPr b="1" lang="en-US">
                <a:solidFill>
                  <a:srgbClr val="003366"/>
                </a:solidFill>
                <a:latin typeface="Times New Roman"/>
              </a:rPr>
              <a:t>Makena Resort</a:t>
            </a:r>
            <a:endParaRPr/>
          </a:p>
        </p:txBody>
      </p:sp>
    </p:spTree>
  </p:cSld>
  <p:transition advTm="10000" spd="slow">
    <p:wipe dir="r"/>
  </p:transition>
  <p:timing>
    <p:tnLst>
      <p:par>
        <p:cTn dur="indefinite" id="600" nodeType="tmRoot" restart="never">
          <p:childTnLst>
            <p:seq>
              <p:cTn dur="indefinite" id="601" nodeType="mainSeq">
                <p:childTnLst>
                  <p:par>
                    <p:cTn fill="hold" id="602">
                      <p:stCondLst>
                        <p:cond delay="indefinite"/>
                      </p:stCondLst>
                      <p:childTnLst>
                        <p:par>
                          <p:cTn fill="hold" id="603">
                            <p:stCondLst>
                              <p:cond delay="0"/>
                            </p:stCondLst>
                            <p:childTnLst>
                              <p:par>
                                <p:cTn fill="hold" id="604" nodeType="afterEffect" presetClass="entr" presetID="23" presetSubtype="16">
                                  <p:stCondLst>
                                    <p:cond delay="1500"/>
                                  </p:stCondLst>
                                  <p:childTnLst>
                                    <p:set>
                                      <p:cBhvr>
                                        <p:cTn dur="1" fill="hold" id="605">
                                          <p:stCondLst>
                                            <p:cond delay="0"/>
                                          </p:stCondLst>
                                        </p:cTn>
                                        <p:tgtEl>
                                          <p:spTgt spid="267"/>
                                        </p:tgtEl>
                                        <p:attrNameLst>
                                          <p:attrName>style.visibility</p:attrName>
                                        </p:attrNameLst>
                                      </p:cBhvr>
                                      <p:to>
                                        <p:strVal val="visible"/>
                                      </p:to>
                                    </p:set>
                                    <p:anim calcmode="lin" valueType="str">
                                      <p:cBhvr additive="repl">
                                        <p:cTn dur="2000" fill="hold" id="606"/>
                                        <p:tgtEl>
                                          <p:spTgt spid="267"/>
                                        </p:tgtEl>
                                      </p:cBhvr>
                                      <p:tavLst>
                                        <p:tav tm="100000">
                                          <p:val>
                                            <p:strVal val="width"/>
                                          </p:val>
                                        </p:tav>
                                      </p:tavLst>
                                    </p:anim>
                                    <p:anim calcmode="lin" valueType="str">
                                      <p:cBhvr additive="repl">
                                        <p:cTn dur="2000" fill="hold" id="607"/>
                                        <p:tgtEl>
                                          <p:spTgt spid="267"/>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5" name="CustomShape 1"/>
          <p:cNvSpPr/>
          <p:nvPr/>
        </p:nvSpPr>
        <p:spPr>
          <a:xfrm>
            <a:off x="598320" y="380880"/>
            <a:ext cx="8055000" cy="699480"/>
          </a:xfrm>
          <a:prstGeom prst="rect">
            <a:avLst/>
          </a:prstGeom>
        </p:spPr>
        <p:txBody>
          <a:bodyPr bIns="45000" lIns="90000" rIns="90000" tIns="45000" wrap="none"/>
          <a:p>
            <a:pPr algn="ctr"/>
            <a:r>
              <a:rPr b="1" lang="en-US" sz="4000">
                <a:solidFill>
                  <a:srgbClr val="ffff00"/>
                </a:solidFill>
                <a:latin typeface="Times New Roman"/>
              </a:rPr>
              <a:t>Proposed South Maui Developments</a:t>
            </a:r>
            <a:endParaRPr/>
          </a:p>
        </p:txBody>
      </p:sp>
      <p:pic>
        <p:nvPicPr>
          <p:cNvPr descr="" id="276" name="Picture 1"/>
          <p:cNvPicPr/>
          <p:nvPr/>
        </p:nvPicPr>
        <p:blipFill>
          <a:blip r:embed="rId1"/>
          <a:stretch>
            <a:fillRect/>
          </a:stretch>
        </p:blipFill>
        <p:spPr>
          <a:xfrm>
            <a:off x="1371600" y="1752480"/>
            <a:ext cx="6412680" cy="4444200"/>
          </a:xfrm>
          <a:prstGeom prst="rect">
            <a:avLst/>
          </a:prstGeom>
        </p:spPr>
      </p:pic>
      <p:sp>
        <p:nvSpPr>
          <p:cNvPr id="277" name="CustomShape 2"/>
          <p:cNvSpPr/>
          <p:nvPr/>
        </p:nvSpPr>
        <p:spPr>
          <a:xfrm>
            <a:off x="762120" y="990720"/>
            <a:ext cx="7771680" cy="577440"/>
          </a:xfrm>
          <a:prstGeom prst="rect">
            <a:avLst/>
          </a:prstGeom>
        </p:spPr>
        <p:txBody>
          <a:bodyPr bIns="45000" lIns="90000" rIns="90000" tIns="45000"/>
          <a:p>
            <a:pPr algn="ctr"/>
            <a:r>
              <a:rPr b="1" lang="en-US" sz="3200">
                <a:solidFill>
                  <a:srgbClr val="ffff00"/>
                </a:solidFill>
                <a:latin typeface="Times New Roman"/>
              </a:rPr>
              <a:t>Wailea 670 &amp; Makena Resort Build-out</a:t>
            </a:r>
            <a:endParaRPr/>
          </a:p>
        </p:txBody>
      </p:sp>
    </p:spTree>
  </p:cSld>
  <p:transition advTm="10000" spd="slow">
    <p:wipe dir="r"/>
  </p:transition>
  <p:timing>
    <p:tnLst>
      <p:par>
        <p:cTn dur="indefinite" id="608" nodeType="tmRoot" restart="never">
          <p:childTnLst>
            <p:seq>
              <p:cTn id="609" nodeType="mainSeq">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 name="CustomShape 1"/>
          <p:cNvSpPr/>
          <p:nvPr/>
        </p:nvSpPr>
        <p:spPr>
          <a:xfrm>
            <a:off x="0" y="1447920"/>
            <a:ext cx="9211680" cy="638640"/>
          </a:xfrm>
          <a:prstGeom prst="rect">
            <a:avLst/>
          </a:prstGeom>
        </p:spPr>
        <p:txBody>
          <a:bodyPr bIns="45000" lIns="90000" rIns="90000" tIns="45000"/>
          <a:p>
            <a:r>
              <a:rPr b="1" lang="en-US" sz="3600">
                <a:solidFill>
                  <a:srgbClr val="ffe701"/>
                </a:solidFill>
                <a:latin typeface="Times New Roman"/>
              </a:rPr>
              <a:t>Do you prefer a more sustainable economy;</a:t>
            </a:r>
            <a:endParaRPr/>
          </a:p>
        </p:txBody>
      </p:sp>
      <p:sp>
        <p:nvSpPr>
          <p:cNvPr id="48" name="CustomShape 2"/>
          <p:cNvSpPr/>
          <p:nvPr/>
        </p:nvSpPr>
        <p:spPr>
          <a:xfrm>
            <a:off x="0" y="2666880"/>
            <a:ext cx="9143280" cy="1187280"/>
          </a:xfrm>
          <a:prstGeom prst="rect">
            <a:avLst/>
          </a:prstGeom>
        </p:spPr>
        <p:txBody>
          <a:bodyPr bIns="45000" lIns="90000" rIns="90000" tIns="45000"/>
          <a:p>
            <a:r>
              <a:rPr b="1" lang="en-US" sz="3600">
                <a:solidFill>
                  <a:srgbClr val="ffe701"/>
                </a:solidFill>
                <a:latin typeface="Times New Roman"/>
              </a:rPr>
              <a:t>where Maui-produced goods replace many imports;</a:t>
            </a:r>
            <a:endParaRPr/>
          </a:p>
        </p:txBody>
      </p:sp>
      <p:pic>
        <p:nvPicPr>
          <p:cNvPr descr="" id="49" name="Picture 2"/>
          <p:cNvPicPr/>
          <p:nvPr/>
        </p:nvPicPr>
        <p:blipFill>
          <a:blip r:embed="rId1"/>
          <a:stretch>
            <a:fillRect/>
          </a:stretch>
        </p:blipFill>
        <p:spPr>
          <a:xfrm>
            <a:off x="2666880" y="3809880"/>
            <a:ext cx="3714120" cy="2776680"/>
          </a:xfrm>
          <a:prstGeom prst="rect">
            <a:avLst/>
          </a:prstGeom>
        </p:spPr>
      </p:pic>
      <p:sp>
        <p:nvSpPr>
          <p:cNvPr id="50" name="CustomShape 3"/>
          <p:cNvSpPr/>
          <p:nvPr/>
        </p:nvSpPr>
        <p:spPr>
          <a:xfrm>
            <a:off x="152280" y="152280"/>
            <a:ext cx="9143280" cy="699480"/>
          </a:xfrm>
          <a:prstGeom prst="rect">
            <a:avLst/>
          </a:prstGeom>
        </p:spPr>
        <p:txBody>
          <a:bodyPr bIns="45000" lIns="90000" rIns="90000" tIns="45000"/>
          <a:p>
            <a:pPr algn="ctr"/>
            <a:r>
              <a:rPr b="1" lang="en-US" sz="4000">
                <a:solidFill>
                  <a:srgbClr val="ffe701"/>
                </a:solidFill>
                <a:latin typeface="Times New Roman"/>
              </a:rPr>
              <a:t>Maui Nui’s “Tipping Points”? </a:t>
            </a:r>
            <a:endParaRPr/>
          </a:p>
        </p:txBody>
      </p:sp>
    </p:spTree>
  </p:cSld>
  <p:transition advTm="4000">
    <p:wipe dir="r"/>
  </p:transition>
  <p:timing>
    <p:tnLst>
      <p:par>
        <p:cTn dur="indefinite" id="71" nodeType="tmRoot" restart="never">
          <p:childTnLst>
            <p:seq>
              <p:cTn dur="indefinite" id="72" nodeType="mainSeq">
                <p:childTnLst>
                  <p:par>
                    <p:cTn fill="hold" id="73">
                      <p:stCondLst>
                        <p:cond delay="indefinite"/>
                      </p:stCondLst>
                      <p:childTnLst>
                        <p:par>
                          <p:cTn fill="hold" id="74">
                            <p:stCondLst>
                              <p:cond delay="0"/>
                            </p:stCondLst>
                            <p:childTnLst>
                              <p:par>
                                <p:cTn fill="hold" id="75" nodeType="clickEffect" presetClass="entr" presetID="53">
                                  <p:stCondLst>
                                    <p:cond delay="0"/>
                                  </p:stCondLst>
                                  <p:childTnLst>
                                    <p:set>
                                      <p:cBhvr>
                                        <p:cTn dur="1" fill="hold" id="76">
                                          <p:stCondLst>
                                            <p:cond delay="0"/>
                                          </p:stCondLst>
                                        </p:cTn>
                                        <p:tgtEl>
                                          <p:spTgt spid="47">
                                            <p:txEl>
                                              <p:pRg end="42" st="0"/>
                                            </p:txEl>
                                          </p:spTgt>
                                        </p:tgtEl>
                                        <p:attrNameLst>
                                          <p:attrName>style.visibility</p:attrName>
                                        </p:attrNameLst>
                                      </p:cBhvr>
                                      <p:to>
                                        <p:strVal val="visible"/>
                                      </p:to>
                                    </p:set>
                                    <p:anim calcmode="lin" valueType="str">
                                      <p:cBhvr additive="repl">
                                        <p:cTn dur="500" fill="hold" id="77"/>
                                        <p:tgtEl>
                                          <p:spTgt spid="47">
                                            <p:txEl>
                                              <p:pRg end="42" st="0"/>
                                            </p:txEl>
                                          </p:spTgt>
                                        </p:tgtEl>
                                      </p:cBhvr>
                                      <p:tavLst>
                                        <p:tav tm="100000">
                                          <p:val>
                                            <p:strVal val="width"/>
                                          </p:val>
                                        </p:tav>
                                      </p:tavLst>
                                    </p:anim>
                                    <p:anim calcmode="lin" valueType="str">
                                      <p:cBhvr additive="repl">
                                        <p:cTn dur="500" fill="hold" id="78"/>
                                        <p:tgtEl>
                                          <p:spTgt spid="47">
                                            <p:txEl>
                                              <p:pRg end="42" st="0"/>
                                            </p:txEl>
                                          </p:spTgt>
                                        </p:tgtEl>
                                      </p:cBhvr>
                                      <p:tavLst>
                                        <p:tav tm="100000">
                                          <p:val>
                                            <p:strVal val="height"/>
                                          </p:val>
                                        </p:tav>
                                      </p:tavLst>
                                    </p:anim>
                                    <p:animEffect filter="fade" transition="in">
                                      <p:cBhvr additive="repl">
                                        <p:cTn dur="500" fill="freeze" id="79"/>
                                        <p:tgtEl>
                                          <p:spTgt spid="47">
                                            <p:txEl>
                                              <p:pRg end="42" st="0"/>
                                            </p:txEl>
                                          </p:spTgt>
                                        </p:tgtEl>
                                      </p:cBhvr>
                                    </p:animEffect>
                                  </p:childTnLst>
                                </p:cTn>
                              </p:par>
                            </p:childTnLst>
                          </p:cTn>
                        </p:par>
                      </p:childTnLst>
                    </p:cTn>
                  </p:par>
                  <p:par>
                    <p:cTn fill="hold" id="80">
                      <p:stCondLst>
                        <p:cond delay="indefinite"/>
                      </p:stCondLst>
                      <p:childTnLst>
                        <p:par>
                          <p:cTn fill="hold" id="81">
                            <p:stCondLst>
                              <p:cond delay="0"/>
                            </p:stCondLst>
                            <p:childTnLst>
                              <p:par>
                                <p:cTn fill="hold" id="82" nodeType="clickEffect" presetClass="entr" presetID="9">
                                  <p:stCondLst>
                                    <p:cond delay="0"/>
                                  </p:stCondLst>
                                  <p:childTnLst>
                                    <p:set>
                                      <p:cBhvr>
                                        <p:cTn dur="1" fill="hold" id="83">
                                          <p:stCondLst>
                                            <p:cond delay="0"/>
                                          </p:stCondLst>
                                        </p:cTn>
                                        <p:tgtEl>
                                          <p:spTgt spid="48"/>
                                        </p:tgtEl>
                                        <p:attrNameLst>
                                          <p:attrName>style.visibility</p:attrName>
                                        </p:attrNameLst>
                                      </p:cBhvr>
                                      <p:to>
                                        <p:strVal val="visible"/>
                                      </p:to>
                                    </p:set>
                                    <p:animEffect filter="dissolve" transition="in">
                                      <p:cBhvr additive="repl">
                                        <p:cTn dur="1000" fill="freeze" id="84"/>
                                        <p:tgtEl>
                                          <p:spTgt spid="48"/>
                                        </p:tgtEl>
                                      </p:cBhvr>
                                    </p:animEffect>
                                  </p:childTnLst>
                                </p:cTn>
                              </p:par>
                            </p:childTnLst>
                          </p:cTn>
                        </p:par>
                      </p:childTnLst>
                    </p:cTn>
                  </p:par>
                  <p:par>
                    <p:cTn fill="hold" id="85">
                      <p:stCondLst>
                        <p:cond delay="indefinite"/>
                      </p:stCondLst>
                      <p:childTnLst>
                        <p:par>
                          <p:cTn fill="hold" id="86">
                            <p:stCondLst>
                              <p:cond delay="0"/>
                            </p:stCondLst>
                            <p:childTnLst>
                              <p:par>
                                <p:cTn fill="hold" id="87" nodeType="clickEffect" presetClass="entr" presetID="9">
                                  <p:stCondLst>
                                    <p:cond delay="0"/>
                                  </p:stCondLst>
                                  <p:childTnLst>
                                    <p:set>
                                      <p:cBhvr>
                                        <p:cTn dur="1" fill="hold" id="88">
                                          <p:stCondLst>
                                            <p:cond delay="0"/>
                                          </p:stCondLst>
                                        </p:cTn>
                                        <p:tgtEl>
                                          <p:spTgt spid="49"/>
                                        </p:tgtEl>
                                        <p:attrNameLst>
                                          <p:attrName>style.visibility</p:attrName>
                                        </p:attrNameLst>
                                      </p:cBhvr>
                                      <p:to>
                                        <p:strVal val="visible"/>
                                      </p:to>
                                    </p:set>
                                    <p:animEffect filter="dissolve" transition="in">
                                      <p:cBhvr additive="repl">
                                        <p:cTn dur="1000" fill="freeze" id="89"/>
                                        <p:tgtEl>
                                          <p:spTgt spid="4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78" name="Picture 2"/>
          <p:cNvPicPr/>
          <p:nvPr/>
        </p:nvPicPr>
        <p:blipFill>
          <a:blip r:embed="rId1"/>
          <a:stretch>
            <a:fillRect/>
          </a:stretch>
        </p:blipFill>
        <p:spPr>
          <a:xfrm>
            <a:off x="1143000" y="1981080"/>
            <a:ext cx="7124040" cy="2604240"/>
          </a:xfrm>
          <a:prstGeom prst="rect">
            <a:avLst/>
          </a:prstGeom>
        </p:spPr>
      </p:pic>
      <p:sp>
        <p:nvSpPr>
          <p:cNvPr id="279" name="CustomShape 1"/>
          <p:cNvSpPr/>
          <p:nvPr/>
        </p:nvSpPr>
        <p:spPr>
          <a:xfrm>
            <a:off x="1143000" y="1905120"/>
            <a:ext cx="3428280" cy="913680"/>
          </a:xfrm>
          <a:prstGeom prst="rect">
            <a:avLst/>
          </a:prstGeom>
          <a:solidFill>
            <a:srgbClr val="000080"/>
          </a:solidFill>
        </p:spPr>
        <p:txBody>
          <a:bodyPr bIns="45000" lIns="90000" rIns="90000" tIns="45000"/>
          <a:p>
            <a:r>
              <a:rPr b="1" lang="en-US">
                <a:solidFill>
                  <a:srgbClr val="ffff00"/>
                </a:solidFill>
                <a:latin typeface="Times New Roman"/>
              </a:rPr>
              <a:t>New or Larger Pi’ilani Highway</a:t>
            </a:r>
            <a:endParaRPr/>
          </a:p>
          <a:p>
            <a:r>
              <a:rPr b="1" lang="en-US">
                <a:solidFill>
                  <a:srgbClr val="ffff00"/>
                </a:solidFill>
                <a:latin typeface="Times New Roman"/>
              </a:rPr>
              <a:t>Intersections</a:t>
            </a:r>
            <a:endParaRPr/>
          </a:p>
        </p:txBody>
      </p:sp>
      <p:sp>
        <p:nvSpPr>
          <p:cNvPr id="280" name="CustomShape 2"/>
          <p:cNvSpPr/>
          <p:nvPr/>
        </p:nvSpPr>
        <p:spPr>
          <a:xfrm>
            <a:off x="1066680" y="4267080"/>
            <a:ext cx="7695360" cy="990000"/>
          </a:xfrm>
          <a:prstGeom prst="rect">
            <a:avLst/>
          </a:prstGeom>
          <a:solidFill>
            <a:srgbClr val="000080"/>
          </a:solidFill>
        </p:spPr>
      </p:sp>
      <p:cxnSp>
        <p:nvCxnSpPr>
          <p:cNvPr id="281" name="Line 3"/>
          <p:cNvCxnSpPr/>
          <p:nvPr/>
        </p:nvCxnSpPr>
        <p:spPr>
          <a:xfrm flipH="1">
            <a:off x="914400" y="3886200"/>
            <a:ext cx="457920" cy="1372320"/>
          </a:xfrm>
          <a:prstGeom prst="straightConnector1">
            <a:avLst/>
          </a:prstGeom>
          <a:ln w="38160">
            <a:solidFill>
              <a:srgbClr val="009f00"/>
            </a:solidFill>
            <a:round/>
            <a:tailEnd len="med" type="triangle" w="med"/>
          </a:ln>
        </p:spPr>
      </p:cxnSp>
      <p:cxnSp>
        <p:nvCxnSpPr>
          <p:cNvPr id="282" name="Line 4"/>
          <p:cNvCxnSpPr/>
          <p:nvPr/>
        </p:nvCxnSpPr>
        <p:spPr>
          <a:xfrm>
            <a:off x="2895480" y="5410080"/>
            <a:ext cx="915120" cy="915120"/>
          </a:xfrm>
          <a:prstGeom prst="straightConnector1">
            <a:avLst/>
          </a:prstGeom>
        </p:spPr>
      </p:cxnSp>
      <p:cxnSp>
        <p:nvCxnSpPr>
          <p:cNvPr id="283" name="Line 5"/>
          <p:cNvCxnSpPr/>
          <p:nvPr/>
        </p:nvCxnSpPr>
        <p:spPr>
          <a:xfrm>
            <a:off x="2133360" y="3581280"/>
            <a:ext cx="77040" cy="1600920"/>
          </a:xfrm>
          <a:prstGeom prst="straightConnector1">
            <a:avLst/>
          </a:prstGeom>
          <a:ln w="38160">
            <a:solidFill>
              <a:srgbClr val="009f00"/>
            </a:solidFill>
            <a:round/>
            <a:tailEnd len="med" type="triangle" w="med"/>
          </a:ln>
        </p:spPr>
      </p:cxnSp>
      <p:cxnSp>
        <p:nvCxnSpPr>
          <p:cNvPr id="284" name="Line 6"/>
          <p:cNvCxnSpPr/>
          <p:nvPr/>
        </p:nvCxnSpPr>
        <p:spPr>
          <a:xfrm>
            <a:off x="2438280" y="3504960"/>
            <a:ext cx="762840" cy="1677240"/>
          </a:xfrm>
          <a:prstGeom prst="straightConnector1">
            <a:avLst/>
          </a:prstGeom>
          <a:ln w="38160">
            <a:solidFill>
              <a:srgbClr val="009f00"/>
            </a:solidFill>
            <a:round/>
            <a:tailEnd len="med" type="triangle" w="med"/>
          </a:ln>
        </p:spPr>
      </p:cxnSp>
      <p:cxnSp>
        <p:nvCxnSpPr>
          <p:cNvPr id="285" name="Line 7"/>
          <p:cNvCxnSpPr/>
          <p:nvPr/>
        </p:nvCxnSpPr>
        <p:spPr>
          <a:xfrm>
            <a:off x="2819160" y="3429000"/>
            <a:ext cx="1067760" cy="1676880"/>
          </a:xfrm>
          <a:prstGeom prst="straightConnector1">
            <a:avLst/>
          </a:prstGeom>
        </p:spPr>
      </p:cxnSp>
      <p:cxnSp>
        <p:nvCxnSpPr>
          <p:cNvPr id="286" name="Line 8"/>
          <p:cNvCxnSpPr/>
          <p:nvPr/>
        </p:nvCxnSpPr>
        <p:spPr>
          <a:xfrm>
            <a:off x="3124080" y="3276360"/>
            <a:ext cx="1067400" cy="1905840"/>
          </a:xfrm>
          <a:prstGeom prst="straightConnector1">
            <a:avLst/>
          </a:prstGeom>
          <a:ln w="38160">
            <a:solidFill>
              <a:srgbClr val="009f00"/>
            </a:solidFill>
            <a:round/>
            <a:tailEnd len="med" type="triangle" w="med"/>
          </a:ln>
        </p:spPr>
      </p:cxnSp>
      <p:cxnSp>
        <p:nvCxnSpPr>
          <p:cNvPr id="287" name="Line 9"/>
          <p:cNvCxnSpPr/>
          <p:nvPr/>
        </p:nvCxnSpPr>
        <p:spPr>
          <a:xfrm>
            <a:off x="2819160" y="3429000"/>
            <a:ext cx="1372320" cy="1676880"/>
          </a:xfrm>
          <a:prstGeom prst="straightConnector1">
            <a:avLst/>
          </a:prstGeom>
          <a:ln w="38160">
            <a:solidFill>
              <a:srgbClr val="009f00"/>
            </a:solidFill>
            <a:round/>
            <a:tailEnd len="med" type="triangle" w="med"/>
          </a:ln>
        </p:spPr>
      </p:cxnSp>
      <p:cxnSp>
        <p:nvCxnSpPr>
          <p:cNvPr id="288" name="Line 10"/>
          <p:cNvCxnSpPr/>
          <p:nvPr/>
        </p:nvCxnSpPr>
        <p:spPr>
          <a:xfrm>
            <a:off x="3581280" y="3276360"/>
            <a:ext cx="534240" cy="1829520"/>
          </a:xfrm>
          <a:prstGeom prst="straightConnector1">
            <a:avLst/>
          </a:prstGeom>
          <a:ln w="38160">
            <a:solidFill>
              <a:srgbClr val="009f00"/>
            </a:solidFill>
            <a:round/>
            <a:tailEnd len="med" type="triangle" w="med"/>
          </a:ln>
        </p:spPr>
      </p:cxnSp>
      <p:cxnSp>
        <p:nvCxnSpPr>
          <p:cNvPr id="289" name="Line 11"/>
          <p:cNvCxnSpPr/>
          <p:nvPr/>
        </p:nvCxnSpPr>
        <p:spPr>
          <a:xfrm>
            <a:off x="3962160" y="3124080"/>
            <a:ext cx="953280" cy="2134440"/>
          </a:xfrm>
          <a:prstGeom prst="straightConnector1">
            <a:avLst/>
          </a:prstGeom>
          <a:ln w="38160">
            <a:solidFill>
              <a:srgbClr val="009f00"/>
            </a:solidFill>
            <a:round/>
            <a:tailEnd len="med" type="triangle" w="med"/>
          </a:ln>
        </p:spPr>
      </p:cxnSp>
      <p:cxnSp>
        <p:nvCxnSpPr>
          <p:cNvPr id="290" name="Line 12"/>
          <p:cNvCxnSpPr/>
          <p:nvPr/>
        </p:nvCxnSpPr>
        <p:spPr>
          <a:xfrm flipH="1">
            <a:off x="6019560" y="2286000"/>
            <a:ext cx="229320" cy="2819880"/>
          </a:xfrm>
          <a:prstGeom prst="straightConnector1">
            <a:avLst/>
          </a:prstGeom>
          <a:ln w="38160">
            <a:solidFill>
              <a:srgbClr val="009f00"/>
            </a:solidFill>
            <a:round/>
            <a:tailEnd len="med" type="triangle" w="med"/>
          </a:ln>
        </p:spPr>
      </p:cxnSp>
      <p:cxnSp>
        <p:nvCxnSpPr>
          <p:cNvPr id="291" name="Line 13"/>
          <p:cNvCxnSpPr/>
          <p:nvPr/>
        </p:nvCxnSpPr>
        <p:spPr>
          <a:xfrm>
            <a:off x="7162560" y="2819160"/>
            <a:ext cx="457920" cy="2363040"/>
          </a:xfrm>
          <a:prstGeom prst="straightConnector1">
            <a:avLst/>
          </a:prstGeom>
          <a:ln w="38160">
            <a:solidFill>
              <a:srgbClr val="009f00"/>
            </a:solidFill>
            <a:round/>
            <a:tailEnd len="med" type="triangle" w="med"/>
          </a:ln>
        </p:spPr>
      </p:cxnSp>
      <p:sp>
        <p:nvSpPr>
          <p:cNvPr id="292" name="CustomShape 14"/>
          <p:cNvSpPr/>
          <p:nvPr/>
        </p:nvSpPr>
        <p:spPr>
          <a:xfrm>
            <a:off x="424440" y="5562720"/>
            <a:ext cx="8003160" cy="912960"/>
          </a:xfrm>
          <a:prstGeom prst="rect">
            <a:avLst/>
          </a:prstGeom>
        </p:spPr>
        <p:txBody>
          <a:bodyPr bIns="45000" lIns="90000" rIns="90000" tIns="45000" wrap="none"/>
          <a:p>
            <a:r>
              <a:rPr b="1" lang="en-US">
                <a:solidFill>
                  <a:srgbClr val="ffff00"/>
                </a:solidFill>
                <a:latin typeface="Times New Roman"/>
              </a:rPr>
              <a:t>A &amp; B          New Malls    High School  R&amp; T    Kihei      Wailea              Makena</a:t>
            </a:r>
            <a:endParaRPr/>
          </a:p>
          <a:p>
            <a:r>
              <a:rPr b="1" lang="en-US">
                <a:solidFill>
                  <a:srgbClr val="ffff00"/>
                </a:solidFill>
                <a:latin typeface="Times New Roman"/>
              </a:rPr>
              <a:t>                                                                  </a:t>
            </a:r>
            <a:r>
              <a:rPr b="1" lang="en-US">
                <a:solidFill>
                  <a:srgbClr val="ffff00"/>
                </a:solidFill>
                <a:latin typeface="Times New Roman"/>
              </a:rPr>
              <a:t>Park     Police       670                  Buildout</a:t>
            </a:r>
            <a:endParaRPr/>
          </a:p>
          <a:p>
            <a:r>
              <a:rPr b="1" lang="en-US">
                <a:solidFill>
                  <a:srgbClr val="ffff00"/>
                </a:solidFill>
                <a:latin typeface="Times New Roman"/>
              </a:rPr>
              <a:t>                                                                              </a:t>
            </a:r>
            <a:r>
              <a:rPr b="1" lang="en-US">
                <a:solidFill>
                  <a:srgbClr val="ffff00"/>
                </a:solidFill>
                <a:latin typeface="Times New Roman"/>
              </a:rPr>
              <a:t>Station</a:t>
            </a:r>
            <a:endParaRPr/>
          </a:p>
        </p:txBody>
      </p:sp>
      <p:sp>
        <p:nvSpPr>
          <p:cNvPr id="293" name="CustomShape 15"/>
          <p:cNvSpPr/>
          <p:nvPr/>
        </p:nvSpPr>
        <p:spPr>
          <a:xfrm>
            <a:off x="1806480" y="380880"/>
            <a:ext cx="5637960" cy="699480"/>
          </a:xfrm>
          <a:prstGeom prst="rect">
            <a:avLst/>
          </a:prstGeom>
        </p:spPr>
        <p:txBody>
          <a:bodyPr bIns="45000" lIns="90000" rIns="90000" tIns="45000" wrap="none"/>
          <a:p>
            <a:pPr algn="ctr"/>
            <a:r>
              <a:rPr b="1" lang="en-US" sz="4000">
                <a:solidFill>
                  <a:srgbClr val="ffff00"/>
                </a:solidFill>
                <a:latin typeface="Times New Roman"/>
              </a:rPr>
              <a:t>South Maui Road Effects</a:t>
            </a:r>
            <a:endParaRPr/>
          </a:p>
        </p:txBody>
      </p:sp>
    </p:spTree>
  </p:cSld>
  <p:transition advTm="9000" spd="med">
    <p:wipe dir="r"/>
  </p:transition>
  <p:timing>
    <p:tnLst>
      <p:par>
        <p:cTn dur="indefinite" id="610" nodeType="tmRoot" restart="never">
          <p:childTnLst>
            <p:seq>
              <p:cTn dur="indefinite" id="611" nodeType="mainSeq">
                <p:childTnLst>
                  <p:par>
                    <p:cTn fill="hold" id="612">
                      <p:stCondLst>
                        <p:cond delay="indefinite"/>
                      </p:stCondLst>
                      <p:childTnLst>
                        <p:par>
                          <p:cTn fill="hold" id="613">
                            <p:stCondLst>
                              <p:cond delay="0"/>
                            </p:stCondLst>
                            <p:childTnLst>
                              <p:par>
                                <p:cTn fill="hold" id="614" nodeType="afterEffect" presetClass="entr" presetID="3" presetSubtype="10">
                                  <p:stCondLst>
                                    <p:cond delay="1500"/>
                                  </p:stCondLst>
                                  <p:childTnLst>
                                    <p:set>
                                      <p:cBhvr>
                                        <p:cTn dur="1" fill="hold" id="615">
                                          <p:stCondLst>
                                            <p:cond delay="0"/>
                                          </p:stCondLst>
                                        </p:cTn>
                                        <p:tgtEl>
                                          <p:spTgt spid="292"/>
                                        </p:tgtEl>
                                        <p:attrNameLst>
                                          <p:attrName>style.visibility</p:attrName>
                                        </p:attrNameLst>
                                      </p:cBhvr>
                                      <p:to>
                                        <p:strVal val="visible"/>
                                      </p:to>
                                    </p:set>
                                    <p:animEffect filter="blinds(horizontal)" transition="in">
                                      <p:cBhvr additive="repl">
                                        <p:cTn dur="1000" fill="freeze" id="616"/>
                                        <p:tgtEl>
                                          <p:spTgt spid="29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94" name="Picture 1"/>
          <p:cNvPicPr/>
          <p:nvPr/>
        </p:nvPicPr>
        <p:blipFill>
          <a:blip r:embed="rId1"/>
          <a:stretch>
            <a:fillRect/>
          </a:stretch>
        </p:blipFill>
        <p:spPr>
          <a:xfrm>
            <a:off x="1371600" y="1295280"/>
            <a:ext cx="7009560" cy="4701600"/>
          </a:xfrm>
          <a:prstGeom prst="rect">
            <a:avLst/>
          </a:prstGeom>
        </p:spPr>
      </p:pic>
      <p:sp>
        <p:nvSpPr>
          <p:cNvPr id="295" name="CustomShape 1"/>
          <p:cNvSpPr/>
          <p:nvPr/>
        </p:nvSpPr>
        <p:spPr>
          <a:xfrm>
            <a:off x="1806480" y="380880"/>
            <a:ext cx="5637960" cy="699480"/>
          </a:xfrm>
          <a:prstGeom prst="rect">
            <a:avLst/>
          </a:prstGeom>
        </p:spPr>
        <p:txBody>
          <a:bodyPr bIns="45000" lIns="90000" rIns="90000" tIns="45000" wrap="none"/>
          <a:p>
            <a:pPr algn="ctr"/>
            <a:r>
              <a:rPr b="1" lang="en-US" sz="4000">
                <a:solidFill>
                  <a:srgbClr val="ffff00"/>
                </a:solidFill>
                <a:latin typeface="Times New Roman"/>
              </a:rPr>
              <a:t>South Maui Road Effects</a:t>
            </a:r>
            <a:endParaRPr/>
          </a:p>
        </p:txBody>
      </p:sp>
      <p:sp>
        <p:nvSpPr>
          <p:cNvPr id="296" name="CustomShape 2"/>
          <p:cNvSpPr/>
          <p:nvPr/>
        </p:nvSpPr>
        <p:spPr>
          <a:xfrm>
            <a:off x="2209680" y="3733920"/>
            <a:ext cx="913680" cy="1142280"/>
          </a:xfrm>
          <a:prstGeom prst="octagon">
            <a:avLst>
              <a:gd fmla="val 5000" name="adj"/>
            </a:avLst>
          </a:prstGeom>
          <a:solidFill>
            <a:srgbClr val="ffff99"/>
          </a:solidFill>
          <a:ln w="3240">
            <a:solidFill>
              <a:srgbClr val="ffffff"/>
            </a:solidFill>
            <a:round/>
          </a:ln>
        </p:spPr>
      </p:sp>
      <p:sp>
        <p:nvSpPr>
          <p:cNvPr id="297" name="CustomShape 3"/>
          <p:cNvSpPr/>
          <p:nvPr/>
        </p:nvSpPr>
        <p:spPr>
          <a:xfrm>
            <a:off x="1447920" y="2819520"/>
            <a:ext cx="913680" cy="837360"/>
          </a:xfrm>
          <a:prstGeom prst="octagon">
            <a:avLst>
              <a:gd fmla="val 5000" name="adj"/>
            </a:avLst>
          </a:prstGeom>
          <a:solidFill>
            <a:srgbClr val="ffff99"/>
          </a:solidFill>
          <a:ln w="3240">
            <a:solidFill>
              <a:srgbClr val="ffffff"/>
            </a:solidFill>
            <a:round/>
          </a:ln>
        </p:spPr>
      </p:sp>
    </p:spTree>
  </p:cSld>
  <p:transition advTm="8000" spd="med">
    <p:wipe dir="r"/>
  </p:transition>
  <p:timing>
    <p:tnLst>
      <p:par>
        <p:cTn dur="indefinite" id="617" nodeType="tmRoot" restart="never">
          <p:childTnLst>
            <p:seq>
              <p:cTn dur="indefinite" id="618" nodeType="mainSeq">
                <p:childTnLst>
                  <p:par>
                    <p:cTn fill="hold" id="619">
                      <p:stCondLst>
                        <p:cond delay="indefinite"/>
                      </p:stCondLst>
                      <p:childTnLst>
                        <p:par>
                          <p:cTn fill="hold" id="620">
                            <p:stCondLst>
                              <p:cond delay="0"/>
                            </p:stCondLst>
                            <p:childTnLst>
                              <p:par>
                                <p:cTn fill="hold" id="621" nodeType="afterEffect" presetClass="entr" presetID="23" presetSubtype="16">
                                  <p:stCondLst>
                                    <p:cond delay="1000"/>
                                  </p:stCondLst>
                                  <p:childTnLst>
                                    <p:set>
                                      <p:cBhvr>
                                        <p:cTn dur="1" fill="hold" id="622">
                                          <p:stCondLst>
                                            <p:cond delay="0"/>
                                          </p:stCondLst>
                                        </p:cTn>
                                        <p:tgtEl>
                                          <p:spTgt spid="296"/>
                                        </p:tgtEl>
                                        <p:attrNameLst>
                                          <p:attrName>style.visibility</p:attrName>
                                        </p:attrNameLst>
                                      </p:cBhvr>
                                      <p:to>
                                        <p:strVal val="visible"/>
                                      </p:to>
                                    </p:set>
                                    <p:anim calcmode="lin" valueType="str">
                                      <p:cBhvr additive="repl">
                                        <p:cTn dur="1000" fill="hold" id="623"/>
                                        <p:tgtEl>
                                          <p:spTgt spid="296"/>
                                        </p:tgtEl>
                                      </p:cBhvr>
                                      <p:tavLst>
                                        <p:tav tm="100000">
                                          <p:val>
                                            <p:strVal val="width"/>
                                          </p:val>
                                        </p:tav>
                                      </p:tavLst>
                                    </p:anim>
                                    <p:anim calcmode="lin" valueType="str">
                                      <p:cBhvr additive="repl">
                                        <p:cTn dur="1000" fill="hold" id="624"/>
                                        <p:tgtEl>
                                          <p:spTgt spid="296"/>
                                        </p:tgtEl>
                                      </p:cBhvr>
                                      <p:tavLst>
                                        <p:tav tm="100000">
                                          <p:val>
                                            <p:strVal val="height"/>
                                          </p:val>
                                        </p:tav>
                                      </p:tavLst>
                                    </p:anim>
                                  </p:childTnLst>
                                </p:cTn>
                              </p:par>
                            </p:childTnLst>
                          </p:cTn>
                        </p:par>
                        <p:par>
                          <p:cTn fill="hold" id="625">
                            <p:stCondLst>
                              <p:cond delay="2000"/>
                            </p:stCondLst>
                            <p:childTnLst>
                              <p:par>
                                <p:cTn fill="hold" id="626" nodeType="afterEffect" presetClass="entr" presetID="23" presetSubtype="16">
                                  <p:stCondLst>
                                    <p:cond delay="1000"/>
                                  </p:stCondLst>
                                  <p:childTnLst>
                                    <p:set>
                                      <p:cBhvr>
                                        <p:cTn dur="1" fill="hold" id="627">
                                          <p:stCondLst>
                                            <p:cond delay="0"/>
                                          </p:stCondLst>
                                        </p:cTn>
                                        <p:tgtEl>
                                          <p:spTgt spid="297"/>
                                        </p:tgtEl>
                                        <p:attrNameLst>
                                          <p:attrName>style.visibility</p:attrName>
                                        </p:attrNameLst>
                                      </p:cBhvr>
                                      <p:to>
                                        <p:strVal val="visible"/>
                                      </p:to>
                                    </p:set>
                                    <p:anim calcmode="lin" valueType="str">
                                      <p:cBhvr additive="repl">
                                        <p:cTn dur="1000" fill="hold" id="628"/>
                                        <p:tgtEl>
                                          <p:spTgt spid="297"/>
                                        </p:tgtEl>
                                      </p:cBhvr>
                                      <p:tavLst>
                                        <p:tav tm="100000">
                                          <p:val>
                                            <p:strVal val="width"/>
                                          </p:val>
                                        </p:tav>
                                      </p:tavLst>
                                    </p:anim>
                                    <p:anim calcmode="lin" valueType="str">
                                      <p:cBhvr additive="repl">
                                        <p:cTn dur="1000" fill="hold" id="629"/>
                                        <p:tgtEl>
                                          <p:spTgt spid="297"/>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98" name="Picture 1"/>
          <p:cNvPicPr/>
          <p:nvPr/>
        </p:nvPicPr>
        <p:blipFill>
          <a:blip r:embed="rId1"/>
          <a:stretch>
            <a:fillRect/>
          </a:stretch>
        </p:blipFill>
        <p:spPr>
          <a:xfrm>
            <a:off x="1447920" y="1447920"/>
            <a:ext cx="6895440" cy="4114080"/>
          </a:xfrm>
          <a:prstGeom prst="rect">
            <a:avLst/>
          </a:prstGeom>
        </p:spPr>
      </p:pic>
      <p:sp>
        <p:nvSpPr>
          <p:cNvPr id="299" name="CustomShape 1"/>
          <p:cNvSpPr/>
          <p:nvPr/>
        </p:nvSpPr>
        <p:spPr>
          <a:xfrm>
            <a:off x="1371600" y="5105520"/>
            <a:ext cx="7390800" cy="685080"/>
          </a:xfrm>
          <a:prstGeom prst="rect">
            <a:avLst/>
          </a:prstGeom>
          <a:solidFill>
            <a:srgbClr val="000080"/>
          </a:solidFill>
        </p:spPr>
        <p:txBody>
          <a:bodyPr bIns="45000" lIns="90000" rIns="90000" tIns="45000"/>
          <a:p>
            <a:endParaRPr/>
          </a:p>
          <a:p>
            <a:pPr algn="ctr"/>
            <a:r>
              <a:rPr b="1" lang="en-US">
                <a:solidFill>
                  <a:srgbClr val="ffff00"/>
                </a:solidFill>
                <a:latin typeface="Times New Roman"/>
              </a:rPr>
              <a:t>R &amp; T Park Region Pi’ilani Road Mauka Road Projections</a:t>
            </a:r>
            <a:endParaRPr/>
          </a:p>
        </p:txBody>
      </p:sp>
      <p:sp>
        <p:nvSpPr>
          <p:cNvPr id="300" name="CustomShape 2"/>
          <p:cNvSpPr/>
          <p:nvPr/>
        </p:nvSpPr>
        <p:spPr>
          <a:xfrm>
            <a:off x="1806480" y="380880"/>
            <a:ext cx="5637960" cy="699480"/>
          </a:xfrm>
          <a:prstGeom prst="rect">
            <a:avLst/>
          </a:prstGeom>
        </p:spPr>
        <p:txBody>
          <a:bodyPr bIns="45000" lIns="90000" rIns="90000" tIns="45000" wrap="none"/>
          <a:p>
            <a:pPr algn="ctr"/>
            <a:r>
              <a:rPr b="1" lang="en-US" sz="4000">
                <a:solidFill>
                  <a:srgbClr val="ffff00"/>
                </a:solidFill>
                <a:latin typeface="Times New Roman"/>
              </a:rPr>
              <a:t>South Maui Road Effects</a:t>
            </a:r>
            <a:endParaRPr/>
          </a:p>
        </p:txBody>
      </p:sp>
    </p:spTree>
  </p:cSld>
  <p:transition advTm="8000" spd="med">
    <p:wipe dir="r"/>
  </p:transition>
  <p:timing>
    <p:tnLst>
      <p:par>
        <p:cTn dur="indefinite" id="630" nodeType="tmRoot" restart="never">
          <p:childTnLst>
            <p:seq>
              <p:cTn id="631" nodeType="mainSeq">
                <p:childTnLst/>
              </p:cTn>
              <p:prevCondLst>
                <p:cond delay="0" evt="onPrev">
                  <p:tgtEl>
                    <p:sldTgt/>
                  </p:tgtEl>
                </p:cond>
              </p:prevCondLst>
              <p:nextCondLst>
                <p:cond delay="0"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01" name="Picture 2"/>
          <p:cNvPicPr/>
          <p:nvPr/>
        </p:nvPicPr>
        <p:blipFill>
          <a:blip r:embed="rId1"/>
          <a:stretch>
            <a:fillRect/>
          </a:stretch>
        </p:blipFill>
        <p:spPr>
          <a:xfrm>
            <a:off x="533520" y="2819520"/>
            <a:ext cx="4161600" cy="2567880"/>
          </a:xfrm>
          <a:prstGeom prst="rect">
            <a:avLst/>
          </a:prstGeom>
        </p:spPr>
      </p:pic>
      <p:sp>
        <p:nvSpPr>
          <p:cNvPr id="302" name="CustomShape 1"/>
          <p:cNvSpPr/>
          <p:nvPr/>
        </p:nvSpPr>
        <p:spPr>
          <a:xfrm>
            <a:off x="0" y="1143000"/>
            <a:ext cx="9143280" cy="608760"/>
          </a:xfrm>
          <a:prstGeom prst="rect">
            <a:avLst/>
          </a:prstGeom>
          <a:solidFill>
            <a:srgbClr val="000080"/>
          </a:solidFill>
        </p:spPr>
      </p:sp>
      <p:pic>
        <p:nvPicPr>
          <p:cNvPr descr="" id="303" name="Picture 4"/>
          <p:cNvPicPr/>
          <p:nvPr/>
        </p:nvPicPr>
        <p:blipFill>
          <a:blip r:embed="rId2"/>
          <a:stretch>
            <a:fillRect/>
          </a:stretch>
        </p:blipFill>
        <p:spPr>
          <a:xfrm>
            <a:off x="5486400" y="2819520"/>
            <a:ext cx="3428280" cy="2571120"/>
          </a:xfrm>
          <a:prstGeom prst="rect">
            <a:avLst/>
          </a:prstGeom>
        </p:spPr>
      </p:pic>
      <p:sp>
        <p:nvSpPr>
          <p:cNvPr id="304" name="CustomShape 2"/>
          <p:cNvSpPr/>
          <p:nvPr/>
        </p:nvSpPr>
        <p:spPr>
          <a:xfrm>
            <a:off x="0" y="930960"/>
            <a:ext cx="9143280" cy="1796400"/>
          </a:xfrm>
          <a:prstGeom prst="rect">
            <a:avLst/>
          </a:prstGeom>
        </p:spPr>
        <p:txBody>
          <a:bodyPr anchor="ctr" bIns="45000" lIns="90000" rIns="90000" tIns="45000"/>
          <a:p>
            <a:r>
              <a:rPr b="1" lang="en-US" sz="2800">
                <a:solidFill>
                  <a:srgbClr val="ffe701"/>
                </a:solidFill>
                <a:latin typeface="Times New Roman"/>
              </a:rPr>
              <a:t>Insist that concurrency planning—a requirement that infrastructure must be planned and funded before development can be approved and/or built.</a:t>
            </a:r>
            <a:endParaRPr/>
          </a:p>
          <a:p>
            <a:endParaRPr/>
          </a:p>
        </p:txBody>
      </p:sp>
      <p:sp>
        <p:nvSpPr>
          <p:cNvPr id="305" name="CustomShape 3"/>
          <p:cNvSpPr/>
          <p:nvPr/>
        </p:nvSpPr>
        <p:spPr>
          <a:xfrm>
            <a:off x="0" y="5486400"/>
            <a:ext cx="9143280" cy="1369800"/>
          </a:xfrm>
          <a:prstGeom prst="rect">
            <a:avLst/>
          </a:prstGeom>
        </p:spPr>
        <p:txBody>
          <a:bodyPr anchor="ctr" bIns="45000" lIns="90000" rIns="90000" tIns="45000"/>
          <a:p>
            <a:r>
              <a:rPr b="1" lang="en-US" sz="2800">
                <a:solidFill>
                  <a:srgbClr val="ffe701"/>
                </a:solidFill>
                <a:latin typeface="Times New Roman"/>
              </a:rPr>
              <a:t>But, where is the accountability that assures that these pre-conditions are met?</a:t>
            </a:r>
            <a:endParaRPr/>
          </a:p>
          <a:p>
            <a:endParaRPr/>
          </a:p>
        </p:txBody>
      </p:sp>
      <p:sp>
        <p:nvSpPr>
          <p:cNvPr id="306" name="CustomShape 4"/>
          <p:cNvSpPr/>
          <p:nvPr/>
        </p:nvSpPr>
        <p:spPr>
          <a:xfrm>
            <a:off x="0" y="228600"/>
            <a:ext cx="9143280" cy="699480"/>
          </a:xfrm>
          <a:prstGeom prst="rect">
            <a:avLst/>
          </a:prstGeom>
        </p:spPr>
        <p:txBody>
          <a:bodyPr bIns="45000" lIns="90000" rIns="90000" tIns="45000"/>
          <a:p>
            <a:pPr algn="ctr"/>
            <a:r>
              <a:rPr b="1" lang="en-US" sz="4000">
                <a:solidFill>
                  <a:srgbClr val="ffff00"/>
                </a:solidFill>
                <a:latin typeface="Times New Roman"/>
              </a:rPr>
              <a:t>What Can Concerned Citizens Do?</a:t>
            </a:r>
            <a:endParaRPr/>
          </a:p>
        </p:txBody>
      </p:sp>
    </p:spTree>
  </p:cSld>
  <p:transition advTm="9000" spd="med">
    <p:wipe dir="r"/>
  </p:transition>
  <p:timing>
    <p:tnLst>
      <p:par>
        <p:cTn dur="indefinite" id="632" nodeType="tmRoot" restart="never">
          <p:childTnLst>
            <p:seq>
              <p:cTn dur="indefinite" id="633" nodeType="mainSeq">
                <p:childTnLst>
                  <p:par>
                    <p:cTn fill="hold" id="634">
                      <p:stCondLst>
                        <p:cond delay="indefinite"/>
                      </p:stCondLst>
                      <p:childTnLst>
                        <p:par>
                          <p:cTn fill="hold" id="635">
                            <p:stCondLst>
                              <p:cond delay="0"/>
                            </p:stCondLst>
                            <p:childTnLst>
                              <p:par>
                                <p:cTn fill="hold" id="636" nodeType="afterEffect" presetClass="entr" presetID="53">
                                  <p:stCondLst>
                                    <p:cond delay="1500"/>
                                  </p:stCondLst>
                                  <p:childTnLst>
                                    <p:set>
                                      <p:cBhvr>
                                        <p:cTn dur="1" fill="hold" id="637">
                                          <p:stCondLst>
                                            <p:cond delay="0"/>
                                          </p:stCondLst>
                                        </p:cTn>
                                        <p:tgtEl>
                                          <p:spTgt spid="304"/>
                                        </p:tgtEl>
                                        <p:attrNameLst>
                                          <p:attrName>style.visibility</p:attrName>
                                        </p:attrNameLst>
                                      </p:cBhvr>
                                      <p:to>
                                        <p:strVal val="visible"/>
                                      </p:to>
                                    </p:set>
                                    <p:anim calcmode="lin" valueType="str">
                                      <p:cBhvr additive="repl">
                                        <p:cTn dur="2000" fill="hold" id="638"/>
                                        <p:tgtEl>
                                          <p:spTgt spid="304"/>
                                        </p:tgtEl>
                                      </p:cBhvr>
                                      <p:tavLst>
                                        <p:tav tm="100000">
                                          <p:val>
                                            <p:strVal val="width"/>
                                          </p:val>
                                        </p:tav>
                                      </p:tavLst>
                                    </p:anim>
                                    <p:anim calcmode="lin" valueType="str">
                                      <p:cBhvr additive="repl">
                                        <p:cTn dur="2000" fill="hold" id="639"/>
                                        <p:tgtEl>
                                          <p:spTgt spid="304"/>
                                        </p:tgtEl>
                                      </p:cBhvr>
                                      <p:tavLst>
                                        <p:tav tm="100000">
                                          <p:val>
                                            <p:strVal val="height"/>
                                          </p:val>
                                        </p:tav>
                                      </p:tavLst>
                                    </p:anim>
                                    <p:animEffect filter="fade" transition="in">
                                      <p:cBhvr additive="repl">
                                        <p:cTn dur="2000" fill="freeze" id="640"/>
                                        <p:tgtEl>
                                          <p:spTgt spid="304"/>
                                        </p:tgtEl>
                                      </p:cBhvr>
                                    </p:animEffect>
                                  </p:childTnLst>
                                </p:cTn>
                              </p:par>
                            </p:childTnLst>
                          </p:cTn>
                        </p:par>
                        <p:par>
                          <p:cTn fill="hold" id="641">
                            <p:stCondLst>
                              <p:cond delay="3500"/>
                            </p:stCondLst>
                            <p:childTnLst>
                              <p:par>
                                <p:cTn fill="hold" id="642" nodeType="afterEffect" presetClass="entr" presetID="1">
                                  <p:stCondLst>
                                    <p:cond delay="1500"/>
                                  </p:stCondLst>
                                  <p:childTnLst>
                                    <p:set>
                                      <p:cBhvr>
                                        <p:cTn dur="1" fill="hold" id="643">
                                          <p:stCondLst>
                                            <p:cond delay="0"/>
                                          </p:stCondLst>
                                        </p:cTn>
                                        <p:tgtEl>
                                          <p:spTgt spid="301"/>
                                        </p:tgtEl>
                                        <p:attrNameLst>
                                          <p:attrName>style.visibility</p:attrName>
                                        </p:attrNameLst>
                                      </p:cBhvr>
                                      <p:to>
                                        <p:strVal val="visible"/>
                                      </p:to>
                                    </p:set>
                                  </p:childTnLst>
                                </p:cTn>
                              </p:par>
                            </p:childTnLst>
                          </p:cTn>
                        </p:par>
                        <p:par>
                          <p:cTn fill="hold" id="644">
                            <p:stCondLst>
                              <p:cond delay="5000"/>
                            </p:stCondLst>
                            <p:childTnLst>
                              <p:par>
                                <p:cTn fill="hold" id="645" nodeType="afterEffect" presetClass="entr" presetID="1">
                                  <p:stCondLst>
                                    <p:cond delay="0"/>
                                  </p:stCondLst>
                                  <p:childTnLst>
                                    <p:set>
                                      <p:cBhvr>
                                        <p:cTn dur="1" fill="hold" id="646">
                                          <p:stCondLst>
                                            <p:cond delay="0"/>
                                          </p:stCondLst>
                                        </p:cTn>
                                        <p:tgtEl>
                                          <p:spTgt spid="303"/>
                                        </p:tgtEl>
                                        <p:attrNameLst>
                                          <p:attrName>style.visibility</p:attrName>
                                        </p:attrNameLst>
                                      </p:cBhvr>
                                      <p:to>
                                        <p:strVal val="visible"/>
                                      </p:to>
                                    </p:set>
                                  </p:childTnLst>
                                </p:cTn>
                              </p:par>
                            </p:childTnLst>
                          </p:cTn>
                        </p:par>
                        <p:par>
                          <p:cTn fill="hold" id="647">
                            <p:stCondLst>
                              <p:cond delay="5000"/>
                            </p:stCondLst>
                            <p:childTnLst>
                              <p:par>
                                <p:cTn fill="hold" id="648" nodeType="afterEffect" presetClass="entr" presetID="53">
                                  <p:stCondLst>
                                    <p:cond delay="1500"/>
                                  </p:stCondLst>
                                  <p:childTnLst>
                                    <p:set>
                                      <p:cBhvr>
                                        <p:cTn dur="1" fill="hold" id="649">
                                          <p:stCondLst>
                                            <p:cond delay="0"/>
                                          </p:stCondLst>
                                        </p:cTn>
                                        <p:tgtEl>
                                          <p:spTgt spid="305"/>
                                        </p:tgtEl>
                                        <p:attrNameLst>
                                          <p:attrName>style.visibility</p:attrName>
                                        </p:attrNameLst>
                                      </p:cBhvr>
                                      <p:to>
                                        <p:strVal val="visible"/>
                                      </p:to>
                                    </p:set>
                                    <p:anim calcmode="lin" valueType="str">
                                      <p:cBhvr additive="repl">
                                        <p:cTn dur="1000" fill="hold" id="650"/>
                                        <p:tgtEl>
                                          <p:spTgt spid="305"/>
                                        </p:tgtEl>
                                      </p:cBhvr>
                                      <p:tavLst>
                                        <p:tav tm="100000">
                                          <p:val>
                                            <p:strVal val="width"/>
                                          </p:val>
                                        </p:tav>
                                      </p:tavLst>
                                    </p:anim>
                                    <p:anim calcmode="lin" valueType="str">
                                      <p:cBhvr additive="repl">
                                        <p:cTn dur="1000" fill="hold" id="651"/>
                                        <p:tgtEl>
                                          <p:spTgt spid="305"/>
                                        </p:tgtEl>
                                      </p:cBhvr>
                                      <p:tavLst>
                                        <p:tav tm="100000">
                                          <p:val>
                                            <p:strVal val="height"/>
                                          </p:val>
                                        </p:tav>
                                      </p:tavLst>
                                    </p:anim>
                                    <p:animEffect filter="fade" transition="in">
                                      <p:cBhvr additive="repl">
                                        <p:cTn dur="1000" fill="freeze" id="652"/>
                                        <p:tgtEl>
                                          <p:spTgt spid="30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7" name="CustomShape 1"/>
          <p:cNvSpPr/>
          <p:nvPr/>
        </p:nvSpPr>
        <p:spPr>
          <a:xfrm>
            <a:off x="0" y="228600"/>
            <a:ext cx="9143280" cy="1308960"/>
          </a:xfrm>
          <a:prstGeom prst="rect">
            <a:avLst/>
          </a:prstGeom>
        </p:spPr>
        <p:txBody>
          <a:bodyPr bIns="45000" lIns="90000" rIns="90000" tIns="45000"/>
          <a:p>
            <a:pPr algn="ctr"/>
            <a:r>
              <a:rPr b="1" lang="en-US" sz="4000">
                <a:solidFill>
                  <a:srgbClr val="ffe701"/>
                </a:solidFill>
                <a:latin typeface="Times New Roman"/>
              </a:rPr>
              <a:t>Which Brings Us Back To The Question of Maui Nui’s “Tipping Point”? </a:t>
            </a:r>
            <a:endParaRPr/>
          </a:p>
        </p:txBody>
      </p:sp>
      <p:sp>
        <p:nvSpPr>
          <p:cNvPr id="308" name="CustomShape 2"/>
          <p:cNvSpPr/>
          <p:nvPr/>
        </p:nvSpPr>
        <p:spPr>
          <a:xfrm>
            <a:off x="-68400" y="2971800"/>
            <a:ext cx="9211680" cy="4356000"/>
          </a:xfrm>
          <a:prstGeom prst="rect">
            <a:avLst/>
          </a:prstGeom>
        </p:spPr>
        <p:txBody>
          <a:bodyPr bIns="45000" lIns="90000" rIns="90000" tIns="45000"/>
          <a:p>
            <a:pPr algn="ctr"/>
            <a:r>
              <a:rPr b="1" lang="en-US" sz="2800">
                <a:solidFill>
                  <a:srgbClr val="ffe701"/>
                </a:solidFill>
                <a:latin typeface="Times New Roman"/>
              </a:rPr>
              <a:t>A sustainable economy with a high percentage of Maui-produced food &amp; energy;  </a:t>
            </a:r>
            <a:endParaRPr/>
          </a:p>
          <a:p>
            <a:pPr algn="ctr"/>
            <a:r>
              <a:rPr b="1" lang="en-US" sz="2800">
                <a:solidFill>
                  <a:srgbClr val="ffe701"/>
                </a:solidFill>
                <a:latin typeface="Times New Roman"/>
              </a:rPr>
              <a:t>Affordable housing for all;</a:t>
            </a:r>
            <a:endParaRPr/>
          </a:p>
          <a:p>
            <a:pPr algn="ctr"/>
            <a:r>
              <a:rPr b="1" lang="en-US" sz="2800">
                <a:solidFill>
                  <a:srgbClr val="ffe701"/>
                </a:solidFill>
                <a:latin typeface="Times New Roman"/>
              </a:rPr>
              <a:t>Diversification of current and new jobs away from tourism &amp; construction sectors and creation of “green-collar” jobs;</a:t>
            </a:r>
            <a:endParaRPr/>
          </a:p>
          <a:p>
            <a:pPr algn="ctr"/>
            <a:r>
              <a:rPr b="1" lang="en-US" sz="2800">
                <a:solidFill>
                  <a:srgbClr val="ffe701"/>
                </a:solidFill>
                <a:latin typeface="Times New Roman"/>
              </a:rPr>
              <a:t>Retention and expansion of Maui’s historical</a:t>
            </a:r>
            <a:endParaRPr/>
          </a:p>
          <a:p>
            <a:pPr algn="ctr"/>
            <a:r>
              <a:rPr b="1" lang="en-US" sz="2800">
                <a:solidFill>
                  <a:srgbClr val="ffe701"/>
                </a:solidFill>
                <a:latin typeface="Times New Roman"/>
              </a:rPr>
              <a:t>and cultural heritage and our precious environment.</a:t>
            </a:r>
            <a:endParaRPr/>
          </a:p>
          <a:p>
            <a:endParaRPr/>
          </a:p>
          <a:p>
            <a:endParaRPr/>
          </a:p>
          <a:p>
            <a:endParaRPr/>
          </a:p>
        </p:txBody>
      </p:sp>
      <p:sp>
        <p:nvSpPr>
          <p:cNvPr id="309" name="CustomShape 3"/>
          <p:cNvSpPr/>
          <p:nvPr/>
        </p:nvSpPr>
        <p:spPr>
          <a:xfrm>
            <a:off x="0" y="1905120"/>
            <a:ext cx="9143280" cy="943200"/>
          </a:xfrm>
          <a:prstGeom prst="rect">
            <a:avLst/>
          </a:prstGeom>
        </p:spPr>
        <p:txBody>
          <a:bodyPr bIns="45000" lIns="90000" rIns="90000" tIns="45000"/>
          <a:p>
            <a:pPr algn="ctr"/>
            <a:r>
              <a:rPr b="1" lang="en-US" sz="2800">
                <a:solidFill>
                  <a:srgbClr val="ffe701"/>
                </a:solidFill>
                <a:latin typeface="Times New Roman"/>
              </a:rPr>
              <a:t>Is it “To Pave Paradise and Put Up a Parking Lot”?   </a:t>
            </a:r>
            <a:endParaRPr/>
          </a:p>
          <a:p>
            <a:pPr algn="ctr"/>
            <a:r>
              <a:rPr b="1" lang="en-US" sz="2800">
                <a:solidFill>
                  <a:srgbClr val="ffe701"/>
                </a:solidFill>
                <a:latin typeface="Times New Roman"/>
              </a:rPr>
              <a:t>Or, is it:</a:t>
            </a:r>
            <a:endParaRPr/>
          </a:p>
        </p:txBody>
      </p:sp>
    </p:spTree>
  </p:cSld>
  <p:transition advTm="9000" spd="med">
    <p:wipe dir="r"/>
  </p:transition>
  <p:timing>
    <p:tnLst>
      <p:par>
        <p:cTn dur="indefinite" id="653" nodeType="tmRoot" restart="never">
          <p:childTnLst>
            <p:seq>
              <p:cTn dur="indefinite" id="654" nodeType="mainSeq">
                <p:childTnLst>
                  <p:par>
                    <p:cTn fill="hold" id="655">
                      <p:stCondLst>
                        <p:cond delay="indefinite"/>
                      </p:stCondLst>
                      <p:childTnLst>
                        <p:par>
                          <p:cTn fill="hold" id="656">
                            <p:stCondLst>
                              <p:cond delay="0"/>
                            </p:stCondLst>
                            <p:childTnLst>
                              <p:par>
                                <p:cTn fill="hold" id="657" nodeType="afterEffect" presetClass="entr" presetID="53">
                                  <p:stCondLst>
                                    <p:cond delay="1000"/>
                                  </p:stCondLst>
                                  <p:childTnLst>
                                    <p:set>
                                      <p:cBhvr>
                                        <p:cTn dur="1" fill="hold" id="658">
                                          <p:stCondLst>
                                            <p:cond delay="0"/>
                                          </p:stCondLst>
                                        </p:cTn>
                                        <p:tgtEl>
                                          <p:spTgt spid="309"/>
                                        </p:tgtEl>
                                        <p:attrNameLst>
                                          <p:attrName>style.visibility</p:attrName>
                                        </p:attrNameLst>
                                      </p:cBhvr>
                                      <p:to>
                                        <p:strVal val="visible"/>
                                      </p:to>
                                    </p:set>
                                    <p:anim calcmode="lin" valueType="str">
                                      <p:cBhvr additive="repl">
                                        <p:cTn dur="1000" fill="hold" id="659"/>
                                        <p:tgtEl>
                                          <p:spTgt spid="309"/>
                                        </p:tgtEl>
                                      </p:cBhvr>
                                      <p:tavLst>
                                        <p:tav tm="100000">
                                          <p:val>
                                            <p:strVal val="width"/>
                                          </p:val>
                                        </p:tav>
                                      </p:tavLst>
                                    </p:anim>
                                    <p:anim calcmode="lin" valueType="str">
                                      <p:cBhvr additive="repl">
                                        <p:cTn dur="1000" fill="hold" id="660"/>
                                        <p:tgtEl>
                                          <p:spTgt spid="309"/>
                                        </p:tgtEl>
                                      </p:cBhvr>
                                      <p:tavLst>
                                        <p:tav tm="100000">
                                          <p:val>
                                            <p:strVal val="height"/>
                                          </p:val>
                                        </p:tav>
                                      </p:tavLst>
                                    </p:anim>
                                    <p:animEffect filter="fade" transition="in">
                                      <p:cBhvr additive="repl">
                                        <p:cTn dur="1000" fill="freeze" id="661"/>
                                        <p:tgtEl>
                                          <p:spTgt spid="309"/>
                                        </p:tgtEl>
                                      </p:cBhvr>
                                    </p:animEffect>
                                  </p:childTnLst>
                                </p:cTn>
                              </p:par>
                            </p:childTnLst>
                          </p:cTn>
                        </p:par>
                        <p:par>
                          <p:cTn fill="hold" id="662">
                            <p:stCondLst>
                              <p:cond delay="2000"/>
                            </p:stCondLst>
                            <p:childTnLst>
                              <p:par>
                                <p:cTn fill="hold" id="663" nodeType="afterEffect" presetClass="entr" presetID="23" presetSubtype="16">
                                  <p:stCondLst>
                                    <p:cond delay="3000"/>
                                  </p:stCondLst>
                                  <p:childTnLst>
                                    <p:set>
                                      <p:cBhvr>
                                        <p:cTn dur="1" fill="hold" id="664">
                                          <p:stCondLst>
                                            <p:cond delay="0"/>
                                          </p:stCondLst>
                                        </p:cTn>
                                        <p:tgtEl>
                                          <p:spTgt spid="308"/>
                                        </p:tgtEl>
                                        <p:attrNameLst>
                                          <p:attrName>style.visibility</p:attrName>
                                        </p:attrNameLst>
                                      </p:cBhvr>
                                      <p:to>
                                        <p:strVal val="visible"/>
                                      </p:to>
                                    </p:set>
                                    <p:anim calcmode="lin" valueType="str">
                                      <p:cBhvr additive="repl">
                                        <p:cTn dur="500" fill="hold" id="665"/>
                                        <p:tgtEl>
                                          <p:spTgt spid="308"/>
                                        </p:tgtEl>
                                      </p:cBhvr>
                                      <p:tavLst>
                                        <p:tav tm="100000">
                                          <p:val>
                                            <p:strVal val="width"/>
                                          </p:val>
                                        </p:tav>
                                      </p:tavLst>
                                    </p:anim>
                                    <p:anim calcmode="lin" valueType="str">
                                      <p:cBhvr additive="repl">
                                        <p:cTn dur="500" fill="hold" id="666"/>
                                        <p:tgtEl>
                                          <p:spTgt spid="308"/>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0" name="CustomShape 1"/>
          <p:cNvSpPr/>
          <p:nvPr/>
        </p:nvSpPr>
        <p:spPr>
          <a:xfrm>
            <a:off x="-68400" y="2971800"/>
            <a:ext cx="9211680" cy="4356000"/>
          </a:xfrm>
          <a:prstGeom prst="rect">
            <a:avLst/>
          </a:prstGeom>
        </p:spPr>
        <p:txBody>
          <a:bodyPr bIns="45000" lIns="90000" rIns="90000" tIns="45000"/>
          <a:p>
            <a:pPr algn="ctr"/>
            <a:r>
              <a:rPr b="1" lang="en-US" sz="2800">
                <a:solidFill>
                  <a:srgbClr val="0a85ff"/>
                </a:solidFill>
                <a:latin typeface="Times New Roman"/>
              </a:rPr>
              <a:t>A sustainable economy with a high percentage of Maui-produced food &amp; energy;  </a:t>
            </a:r>
            <a:endParaRPr/>
          </a:p>
          <a:p>
            <a:pPr algn="ctr"/>
            <a:r>
              <a:rPr b="1" lang="en-US" sz="2800">
                <a:solidFill>
                  <a:srgbClr val="0a85ff"/>
                </a:solidFill>
                <a:latin typeface="Times New Roman"/>
              </a:rPr>
              <a:t>Affordable housing for all;</a:t>
            </a:r>
            <a:endParaRPr/>
          </a:p>
          <a:p>
            <a:pPr algn="ctr"/>
            <a:r>
              <a:rPr b="1" lang="en-US" sz="2800">
                <a:solidFill>
                  <a:srgbClr val="0a85ff"/>
                </a:solidFill>
                <a:latin typeface="Times New Roman"/>
              </a:rPr>
              <a:t>Diversification of current and new jobs away from tourism &amp; construction sectors and creation of “green-collar” jobs;</a:t>
            </a:r>
            <a:endParaRPr/>
          </a:p>
          <a:p>
            <a:pPr algn="ctr"/>
            <a:r>
              <a:rPr b="1" lang="en-US" sz="2800">
                <a:solidFill>
                  <a:srgbClr val="0a85ff"/>
                </a:solidFill>
                <a:latin typeface="Times New Roman"/>
              </a:rPr>
              <a:t>Retention and expansion of Maui’s historical</a:t>
            </a:r>
            <a:endParaRPr/>
          </a:p>
          <a:p>
            <a:pPr algn="ctr"/>
            <a:r>
              <a:rPr b="1" lang="en-US" sz="2800">
                <a:solidFill>
                  <a:srgbClr val="0a85ff"/>
                </a:solidFill>
                <a:latin typeface="Times New Roman"/>
              </a:rPr>
              <a:t>and cultural heritage and our precious environment.</a:t>
            </a:r>
            <a:endParaRPr/>
          </a:p>
          <a:p>
            <a:endParaRPr/>
          </a:p>
          <a:p>
            <a:endParaRPr/>
          </a:p>
          <a:p>
            <a:endParaRPr/>
          </a:p>
        </p:txBody>
      </p:sp>
      <p:sp>
        <p:nvSpPr>
          <p:cNvPr id="311" name="CustomShape 2"/>
          <p:cNvSpPr/>
          <p:nvPr/>
        </p:nvSpPr>
        <p:spPr>
          <a:xfrm>
            <a:off x="0" y="228600"/>
            <a:ext cx="9143280" cy="1308960"/>
          </a:xfrm>
          <a:prstGeom prst="rect">
            <a:avLst/>
          </a:prstGeom>
        </p:spPr>
        <p:txBody>
          <a:bodyPr bIns="45000" lIns="90000" rIns="90000" tIns="45000"/>
          <a:p>
            <a:pPr algn="ctr"/>
            <a:r>
              <a:rPr b="1" lang="en-US" sz="4000">
                <a:solidFill>
                  <a:srgbClr val="0a85ff"/>
                </a:solidFill>
                <a:latin typeface="Times New Roman"/>
              </a:rPr>
              <a:t>Which Brings Us Back To The Question of Maui Nui’s “Tipping Point”? </a:t>
            </a:r>
            <a:endParaRPr/>
          </a:p>
        </p:txBody>
      </p:sp>
      <p:sp>
        <p:nvSpPr>
          <p:cNvPr id="312" name="CustomShape 3"/>
          <p:cNvSpPr/>
          <p:nvPr/>
        </p:nvSpPr>
        <p:spPr>
          <a:xfrm>
            <a:off x="0" y="1905120"/>
            <a:ext cx="9143280" cy="943200"/>
          </a:xfrm>
          <a:prstGeom prst="rect">
            <a:avLst/>
          </a:prstGeom>
        </p:spPr>
        <p:txBody>
          <a:bodyPr bIns="45000" lIns="90000" rIns="90000" tIns="45000"/>
          <a:p>
            <a:pPr algn="ctr"/>
            <a:r>
              <a:rPr b="1" lang="en-US" sz="2800">
                <a:solidFill>
                  <a:srgbClr val="0a85ff"/>
                </a:solidFill>
                <a:latin typeface="Times New Roman"/>
              </a:rPr>
              <a:t>Is it “To Pave Paradise and Put Up a Parking Lot”?   </a:t>
            </a:r>
            <a:endParaRPr/>
          </a:p>
          <a:p>
            <a:pPr algn="ctr"/>
            <a:r>
              <a:rPr b="1" lang="en-US" sz="2800">
                <a:solidFill>
                  <a:srgbClr val="0a85ff"/>
                </a:solidFill>
                <a:latin typeface="Times New Roman"/>
              </a:rPr>
              <a:t>Or, is it:</a:t>
            </a:r>
            <a:endParaRPr/>
          </a:p>
        </p:txBody>
      </p:sp>
      <p:sp>
        <p:nvSpPr>
          <p:cNvPr id="313" name="CustomShape 4"/>
          <p:cNvSpPr/>
          <p:nvPr/>
        </p:nvSpPr>
        <p:spPr>
          <a:xfrm>
            <a:off x="783000" y="2666880"/>
            <a:ext cx="7507800" cy="3381840"/>
          </a:xfrm>
          <a:prstGeom prst="rect">
            <a:avLst/>
          </a:prstGeom>
        </p:spPr>
        <p:txBody>
          <a:bodyPr bIns="45000" lIns="90000" rIns="90000" tIns="45000" wrap="none"/>
          <a:p>
            <a:pPr algn="ctr"/>
            <a:r>
              <a:rPr b="1" lang="en-US" sz="5400">
                <a:solidFill>
                  <a:srgbClr val="ffe701"/>
                </a:solidFill>
                <a:latin typeface="Times New Roman"/>
              </a:rPr>
              <a:t>The choice is up to you!!</a:t>
            </a:r>
            <a:endParaRPr/>
          </a:p>
          <a:p>
            <a:endParaRPr/>
          </a:p>
          <a:p>
            <a:pPr algn="ctr"/>
            <a:r>
              <a:rPr b="1" lang="en-US" sz="5400">
                <a:solidFill>
                  <a:srgbClr val="ffe701"/>
                </a:solidFill>
                <a:latin typeface="Times New Roman"/>
              </a:rPr>
              <a:t>Okay, we agree, what do </a:t>
            </a:r>
            <a:endParaRPr/>
          </a:p>
          <a:p>
            <a:pPr algn="ctr"/>
            <a:r>
              <a:rPr b="1" lang="en-US" sz="5400">
                <a:solidFill>
                  <a:srgbClr val="ffe701"/>
                </a:solidFill>
                <a:latin typeface="Times New Roman"/>
              </a:rPr>
              <a:t>we do next?</a:t>
            </a:r>
            <a:endParaRPr/>
          </a:p>
        </p:txBody>
      </p:sp>
    </p:spTree>
  </p:cSld>
  <p:transition advTm="9000" spd="med">
    <p:wipe dir="r"/>
  </p:transition>
  <p:timing>
    <p:tnLst>
      <p:par>
        <p:cTn dur="indefinite" id="667" nodeType="tmRoot" restart="never">
          <p:childTnLst>
            <p:seq>
              <p:cTn dur="indefinite" id="668" nodeType="mainSeq">
                <p:childTnLst>
                  <p:par>
                    <p:cTn fill="hold" id="669">
                      <p:stCondLst>
                        <p:cond delay="indefinite"/>
                      </p:stCondLst>
                      <p:childTnLst>
                        <p:par>
                          <p:cTn fill="hold" id="670">
                            <p:stCondLst>
                              <p:cond delay="0"/>
                            </p:stCondLst>
                            <p:childTnLst>
                              <p:par>
                                <p:cTn fill="hold" id="671" nodeType="clickEffect" presetClass="entr" presetID="9">
                                  <p:stCondLst>
                                    <p:cond delay="0"/>
                                  </p:stCondLst>
                                  <p:childTnLst>
                                    <p:set>
                                      <p:cBhvr>
                                        <p:cTn dur="1" fill="hold" id="672">
                                          <p:stCondLst>
                                            <p:cond delay="0"/>
                                          </p:stCondLst>
                                        </p:cTn>
                                        <p:tgtEl>
                                          <p:spTgt spid="313">
                                            <p:txEl>
                                              <p:pRg end="64" st="64"/>
                                            </p:txEl>
                                          </p:spTgt>
                                        </p:tgtEl>
                                        <p:attrNameLst>
                                          <p:attrName>style.visibility</p:attrName>
                                        </p:attrNameLst>
                                      </p:cBhvr>
                                      <p:to>
                                        <p:strVal val="visible"/>
                                      </p:to>
                                    </p:set>
                                    <p:animEffect filter="dissolve" transition="in">
                                      <p:cBhvr additive="repl">
                                        <p:cTn dur="1000" fill="freeze" id="673"/>
                                        <p:tgtEl>
                                          <p:spTgt spid="313">
                                            <p:txEl>
                                              <p:pRg end="64" st="64"/>
                                            </p:txEl>
                                          </p:spTgt>
                                        </p:tgtEl>
                                      </p:cBhvr>
                                    </p:animEffect>
                                  </p:childTnLst>
                                </p:cTn>
                              </p:par>
                              <p:par>
                                <p:cTn fill="hold" id="674" nodeType="withEffect" presetClass="entr" presetID="9">
                                  <p:stCondLst>
                                    <p:cond delay="0"/>
                                  </p:stCondLst>
                                  <p:childTnLst>
                                    <p:set>
                                      <p:cBhvr>
                                        <p:cTn dur="1" fill="hold" id="675">
                                          <p:stCondLst>
                                            <p:cond delay="0"/>
                                          </p:stCondLst>
                                        </p:cTn>
                                        <p:tgtEl>
                                          <p:spTgt spid="313">
                                            <p:txEl>
                                              <p:pRg end="64" st="64"/>
                                            </p:txEl>
                                          </p:spTgt>
                                        </p:tgtEl>
                                        <p:attrNameLst>
                                          <p:attrName>style.visibility</p:attrName>
                                        </p:attrNameLst>
                                      </p:cBhvr>
                                      <p:to>
                                        <p:strVal val="visible"/>
                                      </p:to>
                                    </p:set>
                                    <p:animEffect filter="dissolve" transition="in">
                                      <p:cBhvr additive="repl">
                                        <p:cTn dur="1000" fill="freeze" id="676"/>
                                        <p:tgtEl>
                                          <p:spTgt spid="313">
                                            <p:txEl>
                                              <p:pRg end="64" st="6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4" name="CustomShape 1"/>
          <p:cNvSpPr/>
          <p:nvPr/>
        </p:nvSpPr>
        <p:spPr>
          <a:xfrm>
            <a:off x="380880" y="762120"/>
            <a:ext cx="8228880" cy="4525200"/>
          </a:xfrm>
          <a:prstGeom prst="rect">
            <a:avLst/>
          </a:prstGeom>
        </p:spPr>
        <p:txBody>
          <a:bodyPr bIns="45000" lIns="90000" rIns="90000" tIns="45000"/>
          <a:p>
            <a:r>
              <a:rPr lang="en-US"/>
              <a:t>    </a:t>
            </a:r>
            <a:r>
              <a:rPr lang="en-US" sz="3600"/>
              <a:t>Not every planning issue is covered here. Consider this an introduction to the broad choices South Maui residents must deal with over the coming months. Many more key questions—such as where urban growth boundaries will be placed—still remain.</a:t>
            </a:r>
            <a:endParaRPr/>
          </a:p>
        </p:txBody>
      </p:sp>
    </p:spTree>
  </p:cSld>
  <p:transition advTm="7000">
    <p:wipe dir="r"/>
  </p:transition>
  <p:timing>
    <p:tnLst>
      <p:par>
        <p:cTn dur="indefinite" id="677" nodeType="tmRoot" restart="never">
          <p:childTnLst>
            <p:seq>
              <p:cTn id="678" nodeType="mainSeq">
                <p:childTnLst/>
              </p:cTn>
              <p:prevCondLst>
                <p:cond delay="0" evt="onPrev">
                  <p:tgtEl>
                    <p:sldTgt/>
                  </p:tgtEl>
                </p:cond>
              </p:prevCondLst>
              <p:nextCondLst>
                <p:cond delay="0" evt="onNext">
                  <p:tgtEl>
                    <p:sldTgt/>
                  </p:tgtEl>
                </p:cond>
              </p:nextCondLst>
            </p:seq>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5" name="CustomShape 1"/>
          <p:cNvSpPr/>
          <p:nvPr/>
        </p:nvSpPr>
        <p:spPr>
          <a:xfrm>
            <a:off x="0" y="762120"/>
            <a:ext cx="9143280" cy="1918800"/>
          </a:xfrm>
          <a:prstGeom prst="rect">
            <a:avLst/>
          </a:prstGeom>
        </p:spPr>
        <p:txBody>
          <a:bodyPr bIns="45000" lIns="90000" rIns="90000" tIns="45000"/>
          <a:p>
            <a:pPr algn="ctr"/>
            <a:r>
              <a:rPr b="1" lang="en-US" sz="6000">
                <a:solidFill>
                  <a:srgbClr val="ffe701"/>
                </a:solidFill>
                <a:latin typeface="Times New Roman"/>
              </a:rPr>
              <a:t>Make sure your voice is heard!!</a:t>
            </a:r>
            <a:endParaRPr/>
          </a:p>
        </p:txBody>
      </p:sp>
      <p:sp>
        <p:nvSpPr>
          <p:cNvPr id="316" name="CustomShape 2"/>
          <p:cNvSpPr/>
          <p:nvPr/>
        </p:nvSpPr>
        <p:spPr>
          <a:xfrm>
            <a:off x="0" y="2590920"/>
            <a:ext cx="9143280" cy="760320"/>
          </a:xfrm>
          <a:prstGeom prst="rect">
            <a:avLst/>
          </a:prstGeom>
        </p:spPr>
        <p:txBody>
          <a:bodyPr bIns="45000" lIns="90000" rIns="90000" tIns="45000"/>
          <a:p>
            <a:pPr algn="ctr"/>
            <a:r>
              <a:rPr b="1" lang="en-US" sz="4400">
                <a:solidFill>
                  <a:srgbClr val="ffe701"/>
                </a:solidFill>
                <a:latin typeface="Times New Roman"/>
              </a:rPr>
              <a:t>At Community Meetings</a:t>
            </a:r>
            <a:endParaRPr/>
          </a:p>
        </p:txBody>
      </p:sp>
      <p:sp>
        <p:nvSpPr>
          <p:cNvPr id="317" name="CustomShape 3"/>
          <p:cNvSpPr/>
          <p:nvPr/>
        </p:nvSpPr>
        <p:spPr>
          <a:xfrm>
            <a:off x="0" y="3581280"/>
            <a:ext cx="9143280" cy="760320"/>
          </a:xfrm>
          <a:prstGeom prst="rect">
            <a:avLst/>
          </a:prstGeom>
        </p:spPr>
        <p:txBody>
          <a:bodyPr bIns="45000" lIns="90000" rIns="90000" tIns="45000"/>
          <a:p>
            <a:pPr algn="ctr"/>
            <a:r>
              <a:rPr b="1" lang="en-US" sz="4400">
                <a:solidFill>
                  <a:srgbClr val="ffe701"/>
                </a:solidFill>
                <a:latin typeface="Times New Roman"/>
              </a:rPr>
              <a:t>Before the County Council</a:t>
            </a:r>
            <a:endParaRPr/>
          </a:p>
        </p:txBody>
      </p:sp>
      <p:sp>
        <p:nvSpPr>
          <p:cNvPr id="318" name="CustomShape 4"/>
          <p:cNvSpPr/>
          <p:nvPr/>
        </p:nvSpPr>
        <p:spPr>
          <a:xfrm>
            <a:off x="0" y="4419720"/>
            <a:ext cx="9143280" cy="1430640"/>
          </a:xfrm>
          <a:prstGeom prst="rect">
            <a:avLst/>
          </a:prstGeom>
        </p:spPr>
        <p:txBody>
          <a:bodyPr bIns="45000" lIns="90000" rIns="90000" tIns="45000"/>
          <a:p>
            <a:pPr algn="ctr"/>
            <a:r>
              <a:rPr b="1" lang="en-US" sz="4400">
                <a:solidFill>
                  <a:srgbClr val="ffe701"/>
                </a:solidFill>
                <a:latin typeface="Times New Roman"/>
              </a:rPr>
              <a:t>During the on-going Maui Island Plan discussions</a:t>
            </a:r>
            <a:endParaRPr/>
          </a:p>
        </p:txBody>
      </p:sp>
    </p:spTree>
  </p:cSld>
  <p:transition advTm="8000">
    <p:wipe dir="r"/>
  </p:transition>
  <p:timing>
    <p:tnLst>
      <p:par>
        <p:cTn dur="indefinite" id="679" nodeType="tmRoot" restart="never">
          <p:childTnLst>
            <p:seq>
              <p:cTn dur="indefinite" id="680" nodeType="mainSeq">
                <p:childTnLst>
                  <p:par>
                    <p:cTn fill="hold" id="681">
                      <p:stCondLst>
                        <p:cond delay="indefinite"/>
                      </p:stCondLst>
                      <p:childTnLst>
                        <p:par>
                          <p:cTn fill="hold" id="682">
                            <p:stCondLst>
                              <p:cond delay="0"/>
                            </p:stCondLst>
                            <p:childTnLst>
                              <p:par>
                                <p:cTn fill="hold" id="683" nodeType="afterEffect" presetClass="entr" presetID="23" presetSubtype="16">
                                  <p:stCondLst>
                                    <p:cond delay="1500"/>
                                  </p:stCondLst>
                                  <p:childTnLst>
                                    <p:set>
                                      <p:cBhvr>
                                        <p:cTn dur="1" fill="hold" id="684">
                                          <p:stCondLst>
                                            <p:cond delay="0"/>
                                          </p:stCondLst>
                                        </p:cTn>
                                        <p:tgtEl>
                                          <p:spTgt spid="316">
                                            <p:txEl>
                                              <p:pRg end="22" st="0"/>
                                            </p:txEl>
                                          </p:spTgt>
                                        </p:tgtEl>
                                        <p:attrNameLst>
                                          <p:attrName>style.visibility</p:attrName>
                                        </p:attrNameLst>
                                      </p:cBhvr>
                                      <p:to>
                                        <p:strVal val="visible"/>
                                      </p:to>
                                    </p:set>
                                    <p:anim calcmode="lin" valueType="str">
                                      <p:cBhvr additive="repl">
                                        <p:cTn dur="1000" fill="hold" id="685"/>
                                        <p:tgtEl>
                                          <p:spTgt spid="316">
                                            <p:txEl>
                                              <p:pRg end="22" st="0"/>
                                            </p:txEl>
                                          </p:spTgt>
                                        </p:tgtEl>
                                      </p:cBhvr>
                                      <p:tavLst>
                                        <p:tav tm="100000">
                                          <p:val>
                                            <p:strVal val="width"/>
                                          </p:val>
                                        </p:tav>
                                      </p:tavLst>
                                    </p:anim>
                                    <p:anim calcmode="lin" valueType="str">
                                      <p:cBhvr additive="repl">
                                        <p:cTn dur="1000" fill="hold" id="686"/>
                                        <p:tgtEl>
                                          <p:spTgt spid="316">
                                            <p:txEl>
                                              <p:pRg end="22" st="0"/>
                                            </p:txEl>
                                          </p:spTgt>
                                        </p:tgtEl>
                                      </p:cBhvr>
                                      <p:tavLst>
                                        <p:tav tm="100000">
                                          <p:val>
                                            <p:strVal val="height"/>
                                          </p:val>
                                        </p:tav>
                                      </p:tavLst>
                                    </p:anim>
                                  </p:childTnLst>
                                </p:cTn>
                              </p:par>
                            </p:childTnLst>
                          </p:cTn>
                        </p:par>
                        <p:par>
                          <p:cTn fill="hold" id="687">
                            <p:stCondLst>
                              <p:cond delay="2500"/>
                            </p:stCondLst>
                            <p:childTnLst>
                              <p:par>
                                <p:cTn fill="hold" id="688" nodeType="afterEffect" presetClass="entr" presetID="23" presetSubtype="16">
                                  <p:stCondLst>
                                    <p:cond delay="1500"/>
                                  </p:stCondLst>
                                  <p:childTnLst>
                                    <p:set>
                                      <p:cBhvr>
                                        <p:cTn dur="1" fill="hold" id="689">
                                          <p:stCondLst>
                                            <p:cond delay="0"/>
                                          </p:stCondLst>
                                        </p:cTn>
                                        <p:tgtEl>
                                          <p:spTgt spid="317"/>
                                        </p:tgtEl>
                                        <p:attrNameLst>
                                          <p:attrName>style.visibility</p:attrName>
                                        </p:attrNameLst>
                                      </p:cBhvr>
                                      <p:to>
                                        <p:strVal val="visible"/>
                                      </p:to>
                                    </p:set>
                                    <p:anim calcmode="lin" valueType="str">
                                      <p:cBhvr additive="repl">
                                        <p:cTn dur="1000" fill="hold" id="690"/>
                                        <p:tgtEl>
                                          <p:spTgt spid="317"/>
                                        </p:tgtEl>
                                      </p:cBhvr>
                                      <p:tavLst>
                                        <p:tav tm="100000">
                                          <p:val>
                                            <p:strVal val="width"/>
                                          </p:val>
                                        </p:tav>
                                      </p:tavLst>
                                    </p:anim>
                                    <p:anim calcmode="lin" valueType="str">
                                      <p:cBhvr additive="repl">
                                        <p:cTn dur="1000" fill="hold" id="691"/>
                                        <p:tgtEl>
                                          <p:spTgt spid="317"/>
                                        </p:tgtEl>
                                      </p:cBhvr>
                                      <p:tavLst>
                                        <p:tav tm="100000">
                                          <p:val>
                                            <p:strVal val="height"/>
                                          </p:val>
                                        </p:tav>
                                      </p:tavLst>
                                    </p:anim>
                                  </p:childTnLst>
                                </p:cTn>
                              </p:par>
                            </p:childTnLst>
                          </p:cTn>
                        </p:par>
                        <p:par>
                          <p:cTn fill="hold" id="692">
                            <p:stCondLst>
                              <p:cond delay="5000"/>
                            </p:stCondLst>
                            <p:childTnLst>
                              <p:par>
                                <p:cTn fill="hold" id="693" nodeType="afterEffect" presetClass="entr" presetID="23" presetSubtype="16">
                                  <p:stCondLst>
                                    <p:cond delay="1000"/>
                                  </p:stCondLst>
                                  <p:childTnLst>
                                    <p:set>
                                      <p:cBhvr>
                                        <p:cTn dur="1" fill="hold" id="694">
                                          <p:stCondLst>
                                            <p:cond delay="0"/>
                                          </p:stCondLst>
                                        </p:cTn>
                                        <p:tgtEl>
                                          <p:spTgt spid="318"/>
                                        </p:tgtEl>
                                        <p:attrNameLst>
                                          <p:attrName>style.visibility</p:attrName>
                                        </p:attrNameLst>
                                      </p:cBhvr>
                                      <p:to>
                                        <p:strVal val="visible"/>
                                      </p:to>
                                    </p:set>
                                    <p:anim calcmode="lin" valueType="str">
                                      <p:cBhvr additive="repl">
                                        <p:cTn dur="1000" fill="hold" id="695"/>
                                        <p:tgtEl>
                                          <p:spTgt spid="318"/>
                                        </p:tgtEl>
                                      </p:cBhvr>
                                      <p:tavLst>
                                        <p:tav tm="100000">
                                          <p:val>
                                            <p:strVal val="width"/>
                                          </p:val>
                                        </p:tav>
                                      </p:tavLst>
                                    </p:anim>
                                    <p:anim calcmode="lin" valueType="str">
                                      <p:cBhvr additive="repl">
                                        <p:cTn dur="1000" fill="hold" id="696"/>
                                        <p:tgtEl>
                                          <p:spTgt spid="318"/>
                                        </p:tgtEl>
                                      </p:cBhvr>
                                      <p:tavLst>
                                        <p:tav tm="100000">
                                          <p:val>
                                            <p:strVal val="height"/>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9" name="CustomShape 1"/>
          <p:cNvSpPr/>
          <p:nvPr/>
        </p:nvSpPr>
        <p:spPr>
          <a:xfrm>
            <a:off x="0" y="990720"/>
            <a:ext cx="9143280" cy="4479120"/>
          </a:xfrm>
          <a:prstGeom prst="rect">
            <a:avLst/>
          </a:prstGeom>
        </p:spPr>
        <p:txBody>
          <a:bodyPr bIns="45000" lIns="90000" rIns="90000" tIns="45000"/>
          <a:p>
            <a:r>
              <a:rPr b="1" lang="en-US" sz="3600">
                <a:solidFill>
                  <a:srgbClr val="ffe701"/>
                </a:solidFill>
                <a:latin typeface="Times New Roman"/>
              </a:rPr>
              <a:t>What Maui Nui as a whole—and South Maui specifically—becomes is our collective responsibility, our kuleanea!</a:t>
            </a:r>
            <a:endParaRPr/>
          </a:p>
          <a:p>
            <a:r>
              <a:rPr b="1" lang="en-US" sz="3600">
                <a:solidFill>
                  <a:srgbClr val="ffff00"/>
                </a:solidFill>
                <a:latin typeface="Times New Roman"/>
              </a:rPr>
              <a:t>Tipping points can move many ways and the more that movement is influenced by us, we can be assured that the result will be what we desire.</a:t>
            </a:r>
            <a:endParaRPr/>
          </a:p>
          <a:p>
            <a:r>
              <a:rPr b="1" lang="en-US" sz="3600">
                <a:solidFill>
                  <a:srgbClr val="ffff00"/>
                </a:solidFill>
                <a:latin typeface="Times New Roman"/>
              </a:rPr>
              <a:t>                                </a:t>
            </a:r>
            <a:r>
              <a:rPr b="1" lang="en-US" sz="3600">
                <a:solidFill>
                  <a:srgbClr val="ffff00"/>
                </a:solidFill>
                <a:latin typeface="Times New Roman"/>
              </a:rPr>
              <a:t>Mahalo</a:t>
            </a:r>
            <a:endParaRPr/>
          </a:p>
        </p:txBody>
      </p:sp>
    </p:spTree>
  </p:cSld>
  <p:transition advTm="10000">
    <p:wipe dir="r"/>
  </p:transition>
  <p:timing>
    <p:tnLst>
      <p:par>
        <p:cTn dur="indefinite" id="697" nodeType="tmRoot" restart="never">
          <p:childTnLst>
            <p:seq>
              <p:cTn id="698" nodeType="mainSeq">
                <p:childTnLst/>
              </p:cTn>
              <p:prevCondLst>
                <p:cond delay="0" evt="onPrev">
                  <p:tgtEl>
                    <p:sldTgt/>
                  </p:tgtEl>
                </p:cond>
              </p:prevCondLst>
              <p:nextCondLst>
                <p:cond delay="0"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0" name="CustomShape 1"/>
          <p:cNvSpPr/>
          <p:nvPr/>
        </p:nvSpPr>
        <p:spPr>
          <a:xfrm>
            <a:off x="39600" y="5410080"/>
            <a:ext cx="8774280" cy="912960"/>
          </a:xfrm>
          <a:prstGeom prst="rect">
            <a:avLst/>
          </a:prstGeom>
        </p:spPr>
        <p:txBody>
          <a:bodyPr bIns="45000" lIns="90000" rIns="90000" tIns="45000" wrap="none"/>
          <a:p>
            <a:r>
              <a:rPr b="1" lang="en-US">
                <a:solidFill>
                  <a:srgbClr val="ffe701"/>
                </a:solidFill>
                <a:latin typeface="Times New Roman"/>
              </a:rPr>
              <a:t>Prepared by MJ Duberstein with much assistance from David Michaelson, </a:t>
            </a:r>
            <a:endParaRPr/>
          </a:p>
          <a:p>
            <a:r>
              <a:rPr b="1" lang="en-US">
                <a:solidFill>
                  <a:srgbClr val="ffe701"/>
                </a:solidFill>
                <a:latin typeface="Times New Roman"/>
              </a:rPr>
              <a:t>Dick Mayer and Lucienne DeNaie and the members of The Maui Tomorrow Foundation</a:t>
            </a:r>
            <a:endParaRPr/>
          </a:p>
          <a:p>
            <a:r>
              <a:rPr b="1" lang="en-US">
                <a:solidFill>
                  <a:srgbClr val="ffe701"/>
                </a:solidFill>
                <a:latin typeface="Times New Roman"/>
              </a:rPr>
              <a:t>August 2011 </a:t>
            </a:r>
            <a:endParaRPr/>
          </a:p>
        </p:txBody>
      </p:sp>
      <p:sp>
        <p:nvSpPr>
          <p:cNvPr id="321" name="CustomShape 2"/>
          <p:cNvSpPr/>
          <p:nvPr/>
        </p:nvSpPr>
        <p:spPr>
          <a:xfrm>
            <a:off x="0" y="2286000"/>
            <a:ext cx="9143280" cy="1187280"/>
          </a:xfrm>
          <a:prstGeom prst="rect">
            <a:avLst/>
          </a:prstGeom>
        </p:spPr>
        <p:txBody>
          <a:bodyPr bIns="45000" lIns="90000" rIns="90000" tIns="45000"/>
          <a:p>
            <a:r>
              <a:rPr b="1" lang="en-US" sz="2400">
                <a:solidFill>
                  <a:srgbClr val="ffff00"/>
                </a:solidFill>
                <a:latin typeface="Times New Roman"/>
              </a:rPr>
              <a:t>A PDF version of “South Maui At The Tipping Point” is available upon request from the </a:t>
            </a:r>
            <a:r>
              <a:rPr b="1" lang="en-US" sz="2400">
                <a:solidFill>
                  <a:srgbClr val="2cff2c"/>
                </a:solidFill>
                <a:latin typeface="Times New Roman"/>
              </a:rPr>
              <a:t>PDF Archives</a:t>
            </a:r>
            <a:r>
              <a:rPr b="1" lang="en-US" sz="2400">
                <a:solidFill>
                  <a:srgbClr val="ff0000"/>
                </a:solidFill>
                <a:latin typeface="Times New Roman"/>
              </a:rPr>
              <a:t> </a:t>
            </a:r>
            <a:r>
              <a:rPr b="1" lang="en-US" sz="2400">
                <a:solidFill>
                  <a:srgbClr val="ffff00"/>
                </a:solidFill>
                <a:latin typeface="Times New Roman"/>
              </a:rPr>
              <a:t>section on </a:t>
            </a:r>
            <a:r>
              <a:rPr b="1" lang="en-US" sz="2400">
                <a:solidFill>
                  <a:srgbClr val="2cff2c"/>
                </a:solidFill>
                <a:latin typeface="Times New Roman"/>
              </a:rPr>
              <a:t>the Maui-Tomorrow.org</a:t>
            </a:r>
            <a:r>
              <a:rPr b="1" lang="en-US" sz="2400">
                <a:solidFill>
                  <a:srgbClr val="ffff00"/>
                </a:solidFill>
                <a:latin typeface="Times New Roman"/>
              </a:rPr>
              <a:t> website.</a:t>
            </a:r>
            <a:endParaRPr/>
          </a:p>
        </p:txBody>
      </p:sp>
    </p:spTree>
  </p:cSld>
  <p:transition advTm="4000">
    <p:wipe dir="r"/>
  </p:transition>
  <p:timing>
    <p:tnLst>
      <p:par>
        <p:cTn dur="indefinite" id="699" nodeType="tmRoot" restart="never">
          <p:childTnLst>
            <p:seq>
              <p:cTn id="700" nodeType="mainSeq">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1" name="Picture 2"/>
          <p:cNvPicPr/>
          <p:nvPr/>
        </p:nvPicPr>
        <p:blipFill>
          <a:blip r:embed="rId1"/>
          <a:stretch>
            <a:fillRect/>
          </a:stretch>
        </p:blipFill>
        <p:spPr>
          <a:xfrm>
            <a:off x="2362320" y="609480"/>
            <a:ext cx="4571280" cy="3428280"/>
          </a:xfrm>
          <a:prstGeom prst="rect">
            <a:avLst/>
          </a:prstGeom>
        </p:spPr>
      </p:pic>
      <p:pic>
        <p:nvPicPr>
          <p:cNvPr descr="" id="52" name="Picture 3"/>
          <p:cNvPicPr/>
          <p:nvPr/>
        </p:nvPicPr>
        <p:blipFill>
          <a:blip r:embed="rId2"/>
          <a:stretch>
            <a:fillRect/>
          </a:stretch>
        </p:blipFill>
        <p:spPr>
          <a:xfrm>
            <a:off x="2438280" y="3429000"/>
            <a:ext cx="4571280" cy="3428280"/>
          </a:xfrm>
          <a:prstGeom prst="rect">
            <a:avLst/>
          </a:prstGeom>
        </p:spPr>
      </p:pic>
      <p:sp>
        <p:nvSpPr>
          <p:cNvPr id="53" name="CustomShape 1"/>
          <p:cNvSpPr/>
          <p:nvPr/>
        </p:nvSpPr>
        <p:spPr>
          <a:xfrm>
            <a:off x="41760" y="304920"/>
            <a:ext cx="8556120" cy="1187280"/>
          </a:xfrm>
          <a:prstGeom prst="rect">
            <a:avLst/>
          </a:prstGeom>
          <a:solidFill>
            <a:srgbClr val="000073"/>
          </a:solidFill>
        </p:spPr>
        <p:txBody>
          <a:bodyPr bIns="45000" lIns="90000" rIns="90000" tIns="45000" wrap="none"/>
          <a:p>
            <a:r>
              <a:rPr b="1" lang="en-US" sz="3600">
                <a:solidFill>
                  <a:srgbClr val="ffff00"/>
                </a:solidFill>
                <a:latin typeface="Times New Roman"/>
              </a:rPr>
              <a:t>one in which we produced and marketed a </a:t>
            </a:r>
            <a:endParaRPr/>
          </a:p>
          <a:p>
            <a:r>
              <a:rPr b="1" lang="en-US" sz="3600">
                <a:solidFill>
                  <a:srgbClr val="ffff00"/>
                </a:solidFill>
                <a:latin typeface="Times New Roman"/>
              </a:rPr>
              <a:t>high percentage  of our food;</a:t>
            </a:r>
            <a:endParaRPr/>
          </a:p>
        </p:txBody>
      </p:sp>
      <p:sp>
        <p:nvSpPr>
          <p:cNvPr id="54" name="CustomShape 2"/>
          <p:cNvSpPr/>
          <p:nvPr/>
        </p:nvSpPr>
        <p:spPr>
          <a:xfrm>
            <a:off x="41760" y="3886200"/>
            <a:ext cx="8577720" cy="638640"/>
          </a:xfrm>
          <a:prstGeom prst="rect">
            <a:avLst/>
          </a:prstGeom>
          <a:solidFill>
            <a:srgbClr val="000073"/>
          </a:solidFill>
        </p:spPr>
        <p:txBody>
          <a:bodyPr bIns="45000" lIns="90000" rIns="90000" tIns="45000" wrap="none"/>
          <a:p>
            <a:r>
              <a:rPr b="1" lang="en-US" sz="3600">
                <a:solidFill>
                  <a:srgbClr val="ffff00"/>
                </a:solidFill>
                <a:latin typeface="Times New Roman"/>
              </a:rPr>
              <a:t>expand our own renewable energy sources;</a:t>
            </a:r>
            <a:endParaRPr/>
          </a:p>
        </p:txBody>
      </p:sp>
    </p:spTree>
  </p:cSld>
  <p:transition advTm="4000">
    <p:wipe dir="r"/>
  </p:transition>
  <p:timing>
    <p:tnLst>
      <p:par>
        <p:cTn dur="indefinite" id="90" nodeType="tmRoot" restart="never">
          <p:childTnLst>
            <p:seq>
              <p:cTn dur="indefinite" id="91" nodeType="mainSeq">
                <p:childTnLst>
                  <p:par>
                    <p:cTn fill="hold" id="92">
                      <p:stCondLst>
                        <p:cond delay="indefinite"/>
                      </p:stCondLst>
                      <p:childTnLst>
                        <p:par>
                          <p:cTn fill="hold" id="93">
                            <p:stCondLst>
                              <p:cond delay="0"/>
                            </p:stCondLst>
                            <p:childTnLst>
                              <p:par>
                                <p:cTn fill="hold" id="94" nodeType="afterEffect" presetClass="entr" presetID="9">
                                  <p:stCondLst>
                                    <p:cond delay="0"/>
                                  </p:stCondLst>
                                  <p:childTnLst>
                                    <p:set>
                                      <p:cBhvr>
                                        <p:cTn dur="1" fill="hold" id="95">
                                          <p:stCondLst>
                                            <p:cond delay="0"/>
                                          </p:stCondLst>
                                        </p:cTn>
                                        <p:tgtEl>
                                          <p:spTgt spid="53"/>
                                        </p:tgtEl>
                                        <p:attrNameLst>
                                          <p:attrName>style.visibility</p:attrName>
                                        </p:attrNameLst>
                                      </p:cBhvr>
                                      <p:to>
                                        <p:strVal val="visible"/>
                                      </p:to>
                                    </p:set>
                                    <p:animEffect filter="dissolve" transition="in">
                                      <p:cBhvr additive="repl">
                                        <p:cTn dur="1000" fill="freeze" id="96"/>
                                        <p:tgtEl>
                                          <p:spTgt spid="53"/>
                                        </p:tgtEl>
                                      </p:cBhvr>
                                    </p:animEffect>
                                  </p:childTnLst>
                                </p:cTn>
                              </p:par>
                            </p:childTnLst>
                          </p:cTn>
                        </p:par>
                        <p:par>
                          <p:cTn fill="hold" id="97">
                            <p:stCondLst>
                              <p:cond delay="1000"/>
                            </p:stCondLst>
                            <p:childTnLst>
                              <p:par>
                                <p:cTn fill="hold" id="98" nodeType="afterEffect" presetClass="entr" presetID="9">
                                  <p:stCondLst>
                                    <p:cond delay="0"/>
                                  </p:stCondLst>
                                  <p:childTnLst>
                                    <p:set>
                                      <p:cBhvr>
                                        <p:cTn dur="1" fill="hold" id="99">
                                          <p:stCondLst>
                                            <p:cond delay="0"/>
                                          </p:stCondLst>
                                        </p:cTn>
                                        <p:tgtEl>
                                          <p:spTgt spid="51"/>
                                        </p:tgtEl>
                                        <p:attrNameLst>
                                          <p:attrName>style.visibility</p:attrName>
                                        </p:attrNameLst>
                                      </p:cBhvr>
                                      <p:to>
                                        <p:strVal val="visible"/>
                                      </p:to>
                                    </p:set>
                                    <p:animEffect filter="dissolve" transition="in">
                                      <p:cBhvr additive="repl">
                                        <p:cTn dur="1000" fill="freeze" id="100"/>
                                        <p:tgtEl>
                                          <p:spTgt spid="51"/>
                                        </p:tgtEl>
                                      </p:cBhvr>
                                    </p:animEffect>
                                  </p:childTnLst>
                                </p:cTn>
                              </p:par>
                            </p:childTnLst>
                          </p:cTn>
                        </p:par>
                        <p:par>
                          <p:cTn fill="hold" id="101">
                            <p:stCondLst>
                              <p:cond delay="2000"/>
                            </p:stCondLst>
                            <p:childTnLst>
                              <p:par>
                                <p:cTn fill="hold" id="102" nodeType="afterEffect" presetClass="entr" presetID="9">
                                  <p:stCondLst>
                                    <p:cond delay="0"/>
                                  </p:stCondLst>
                                  <p:childTnLst>
                                    <p:set>
                                      <p:cBhvr>
                                        <p:cTn dur="1" fill="hold" id="103">
                                          <p:stCondLst>
                                            <p:cond delay="0"/>
                                          </p:stCondLst>
                                        </p:cTn>
                                        <p:tgtEl>
                                          <p:spTgt spid="54"/>
                                        </p:tgtEl>
                                        <p:attrNameLst>
                                          <p:attrName>style.visibility</p:attrName>
                                        </p:attrNameLst>
                                      </p:cBhvr>
                                      <p:to>
                                        <p:strVal val="visible"/>
                                      </p:to>
                                    </p:set>
                                    <p:animEffect filter="dissolve" transition="in">
                                      <p:cBhvr additive="repl">
                                        <p:cTn dur="1000" fill="freeze" id="104"/>
                                        <p:tgtEl>
                                          <p:spTgt spid="54"/>
                                        </p:tgtEl>
                                      </p:cBhvr>
                                    </p:animEffect>
                                  </p:childTnLst>
                                </p:cTn>
                              </p:par>
                            </p:childTnLst>
                          </p:cTn>
                        </p:par>
                        <p:par>
                          <p:cTn fill="hold" id="105">
                            <p:stCondLst>
                              <p:cond delay="3000"/>
                            </p:stCondLst>
                            <p:childTnLst>
                              <p:par>
                                <p:cTn fill="hold" id="106" nodeType="afterEffect" presetClass="entr" presetID="9">
                                  <p:stCondLst>
                                    <p:cond delay="0"/>
                                  </p:stCondLst>
                                  <p:childTnLst>
                                    <p:set>
                                      <p:cBhvr>
                                        <p:cTn dur="1" fill="hold" id="107">
                                          <p:stCondLst>
                                            <p:cond delay="0"/>
                                          </p:stCondLst>
                                        </p:cTn>
                                        <p:tgtEl>
                                          <p:spTgt spid="52"/>
                                        </p:tgtEl>
                                        <p:attrNameLst>
                                          <p:attrName>style.visibility</p:attrName>
                                        </p:attrNameLst>
                                      </p:cBhvr>
                                      <p:to>
                                        <p:strVal val="visible"/>
                                      </p:to>
                                    </p:set>
                                    <p:animEffect filter="dissolve" transition="in">
                                      <p:cBhvr additive="repl">
                                        <p:cTn dur="1000" fill="freeze" id="108"/>
                                        <p:tgtEl>
                                          <p:spTgt spid="5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2" name="CustomShape 1"/>
          <p:cNvSpPr/>
          <p:nvPr/>
        </p:nvSpPr>
        <p:spPr>
          <a:xfrm>
            <a:off x="457200" y="274680"/>
            <a:ext cx="8228880" cy="1142280"/>
          </a:xfrm>
          <a:prstGeom prst="rect">
            <a:avLst/>
          </a:prstGeom>
        </p:spPr>
      </p:sp>
      <p:sp>
        <p:nvSpPr>
          <p:cNvPr id="323" name="CustomShape 2"/>
          <p:cNvSpPr/>
          <p:nvPr/>
        </p:nvSpPr>
        <p:spPr>
          <a:xfrm>
            <a:off x="457200" y="1600200"/>
            <a:ext cx="8228880" cy="4525200"/>
          </a:xfrm>
          <a:prstGeom prst="rect">
            <a:avLst/>
          </a:prstGeom>
        </p:spPr>
      </p:sp>
    </p:spTree>
  </p:cSld>
  <p:timing>
    <p:tnLst>
      <p:par>
        <p:cTn dur="indefinite" id="701" nodeType="tmRoot" restart="never">
          <p:childTnLst>
            <p:seq>
              <p:cTn id="702" nodeType="mainSeq">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 name="Picture 2"/>
          <p:cNvPicPr/>
          <p:nvPr/>
        </p:nvPicPr>
        <p:blipFill>
          <a:blip r:embed="rId1"/>
          <a:stretch>
            <a:fillRect/>
          </a:stretch>
        </p:blipFill>
        <p:spPr>
          <a:xfrm>
            <a:off x="2743200" y="1371600"/>
            <a:ext cx="3428280" cy="2285280"/>
          </a:xfrm>
          <a:prstGeom prst="rect">
            <a:avLst/>
          </a:prstGeom>
        </p:spPr>
      </p:pic>
      <p:pic>
        <p:nvPicPr>
          <p:cNvPr descr="" id="56" name="Picture 4"/>
          <p:cNvPicPr/>
          <p:nvPr/>
        </p:nvPicPr>
        <p:blipFill>
          <a:blip r:embed="rId2"/>
          <a:stretch>
            <a:fillRect/>
          </a:stretch>
        </p:blipFill>
        <p:spPr>
          <a:xfrm>
            <a:off x="2743200" y="4267080"/>
            <a:ext cx="3790080" cy="2133000"/>
          </a:xfrm>
          <a:prstGeom prst="rect">
            <a:avLst/>
          </a:prstGeom>
        </p:spPr>
      </p:pic>
      <p:sp>
        <p:nvSpPr>
          <p:cNvPr id="57" name="CustomShape 1"/>
          <p:cNvSpPr/>
          <p:nvPr/>
        </p:nvSpPr>
        <p:spPr>
          <a:xfrm>
            <a:off x="0" y="762120"/>
            <a:ext cx="9143280" cy="638640"/>
          </a:xfrm>
          <a:prstGeom prst="rect">
            <a:avLst/>
          </a:prstGeom>
        </p:spPr>
        <p:txBody>
          <a:bodyPr bIns="45000" lIns="90000" rIns="90000" tIns="45000"/>
          <a:p>
            <a:r>
              <a:rPr b="1" lang="en-US" sz="3600">
                <a:solidFill>
                  <a:srgbClr val="ffff00"/>
                </a:solidFill>
                <a:latin typeface="Times New Roman"/>
              </a:rPr>
              <a:t>restore natural waterways;</a:t>
            </a:r>
            <a:endParaRPr/>
          </a:p>
        </p:txBody>
      </p:sp>
      <p:sp>
        <p:nvSpPr>
          <p:cNvPr id="58" name="CustomShape 2"/>
          <p:cNvSpPr/>
          <p:nvPr/>
        </p:nvSpPr>
        <p:spPr>
          <a:xfrm>
            <a:off x="0" y="3657600"/>
            <a:ext cx="9143280" cy="638640"/>
          </a:xfrm>
          <a:prstGeom prst="rect">
            <a:avLst/>
          </a:prstGeom>
        </p:spPr>
        <p:txBody>
          <a:bodyPr bIns="45000" lIns="90000" rIns="90000" tIns="45000"/>
          <a:p>
            <a:r>
              <a:rPr b="1" lang="en-US" sz="3600">
                <a:solidFill>
                  <a:srgbClr val="ffff00"/>
                </a:solidFill>
                <a:latin typeface="Times New Roman"/>
              </a:rPr>
              <a:t>promote traditional agriculture;</a:t>
            </a:r>
            <a:endParaRPr/>
          </a:p>
        </p:txBody>
      </p:sp>
    </p:spTree>
  </p:cSld>
  <p:transition advTm="3000" spd="med">
    <p:wipe dir="r"/>
  </p:transition>
  <p:timing>
    <p:tnLst>
      <p:par>
        <p:cTn dur="indefinite" id="109" nodeType="tmRoot" restart="never">
          <p:childTnLst>
            <p:seq>
              <p:cTn dur="indefinite" id="110" nodeType="mainSeq">
                <p:childTnLst>
                  <p:par>
                    <p:cTn fill="hold" id="111">
                      <p:stCondLst>
                        <p:cond delay="indefinite"/>
                      </p:stCondLst>
                      <p:childTnLst>
                        <p:par>
                          <p:cTn fill="hold" id="112">
                            <p:stCondLst>
                              <p:cond delay="0"/>
                            </p:stCondLst>
                            <p:childTnLst>
                              <p:par>
                                <p:cTn fill="hold" id="113" nodeType="afterEffect" presetClass="entr" presetID="9">
                                  <p:stCondLst>
                                    <p:cond delay="0"/>
                                  </p:stCondLst>
                                  <p:childTnLst>
                                    <p:set>
                                      <p:cBhvr>
                                        <p:cTn dur="1" fill="hold" id="114">
                                          <p:stCondLst>
                                            <p:cond delay="0"/>
                                          </p:stCondLst>
                                        </p:cTn>
                                        <p:tgtEl>
                                          <p:spTgt spid="57"/>
                                        </p:tgtEl>
                                        <p:attrNameLst>
                                          <p:attrName>style.visibility</p:attrName>
                                        </p:attrNameLst>
                                      </p:cBhvr>
                                      <p:to>
                                        <p:strVal val="visible"/>
                                      </p:to>
                                    </p:set>
                                    <p:animEffect filter="dissolve" transition="in">
                                      <p:cBhvr additive="repl">
                                        <p:cTn dur="2000" fill="freeze" id="115"/>
                                        <p:tgtEl>
                                          <p:spTgt spid="57"/>
                                        </p:tgtEl>
                                      </p:cBhvr>
                                    </p:animEffect>
                                  </p:childTnLst>
                                </p:cTn>
                              </p:par>
                            </p:childTnLst>
                          </p:cTn>
                        </p:par>
                        <p:par>
                          <p:cTn fill="hold" id="116">
                            <p:stCondLst>
                              <p:cond delay="2000"/>
                            </p:stCondLst>
                            <p:childTnLst>
                              <p:par>
                                <p:cTn fill="hold" id="117" nodeType="afterEffect" presetClass="entr" presetID="9">
                                  <p:stCondLst>
                                    <p:cond delay="0"/>
                                  </p:stCondLst>
                                  <p:childTnLst>
                                    <p:set>
                                      <p:cBhvr>
                                        <p:cTn dur="1" fill="hold" id="118">
                                          <p:stCondLst>
                                            <p:cond delay="0"/>
                                          </p:stCondLst>
                                        </p:cTn>
                                        <p:tgtEl>
                                          <p:spTgt spid="55"/>
                                        </p:tgtEl>
                                        <p:attrNameLst>
                                          <p:attrName>style.visibility</p:attrName>
                                        </p:attrNameLst>
                                      </p:cBhvr>
                                      <p:to>
                                        <p:strVal val="visible"/>
                                      </p:to>
                                    </p:set>
                                    <p:animEffect filter="dissolve" transition="in">
                                      <p:cBhvr additive="repl">
                                        <p:cTn dur="1000" fill="freeze" id="119"/>
                                        <p:tgtEl>
                                          <p:spTgt spid="55"/>
                                        </p:tgtEl>
                                      </p:cBhvr>
                                    </p:animEffect>
                                  </p:childTnLst>
                                </p:cTn>
                              </p:par>
                            </p:childTnLst>
                          </p:cTn>
                        </p:par>
                        <p:par>
                          <p:cTn fill="hold" id="120">
                            <p:stCondLst>
                              <p:cond delay="3000"/>
                            </p:stCondLst>
                            <p:childTnLst>
                              <p:par>
                                <p:cTn fill="hold" id="121" nodeType="afterEffect" presetClass="entr" presetID="9">
                                  <p:stCondLst>
                                    <p:cond delay="0"/>
                                  </p:stCondLst>
                                  <p:childTnLst>
                                    <p:set>
                                      <p:cBhvr>
                                        <p:cTn dur="1" fill="hold" id="122">
                                          <p:stCondLst>
                                            <p:cond delay="0"/>
                                          </p:stCondLst>
                                        </p:cTn>
                                        <p:tgtEl>
                                          <p:spTgt spid="58"/>
                                        </p:tgtEl>
                                        <p:attrNameLst>
                                          <p:attrName>style.visibility</p:attrName>
                                        </p:attrNameLst>
                                      </p:cBhvr>
                                      <p:to>
                                        <p:strVal val="visible"/>
                                      </p:to>
                                    </p:set>
                                    <p:animEffect filter="dissolve" transition="in">
                                      <p:cBhvr additive="repl">
                                        <p:cTn dur="500" fill="freeze" id="123"/>
                                        <p:tgtEl>
                                          <p:spTgt spid="58"/>
                                        </p:tgtEl>
                                      </p:cBhvr>
                                    </p:animEffect>
                                  </p:childTnLst>
                                </p:cTn>
                              </p:par>
                            </p:childTnLst>
                          </p:cTn>
                        </p:par>
                        <p:par>
                          <p:cTn fill="hold" id="124">
                            <p:stCondLst>
                              <p:cond delay="3500"/>
                            </p:stCondLst>
                            <p:childTnLst>
                              <p:par>
                                <p:cTn fill="hold" id="125" nodeType="afterEffect" presetClass="entr" presetID="9">
                                  <p:stCondLst>
                                    <p:cond delay="0"/>
                                  </p:stCondLst>
                                  <p:childTnLst>
                                    <p:set>
                                      <p:cBhvr>
                                        <p:cTn dur="1" fill="hold" id="126">
                                          <p:stCondLst>
                                            <p:cond delay="0"/>
                                          </p:stCondLst>
                                        </p:cTn>
                                        <p:tgtEl>
                                          <p:spTgt spid="56"/>
                                        </p:tgtEl>
                                        <p:attrNameLst>
                                          <p:attrName>style.visibility</p:attrName>
                                        </p:attrNameLst>
                                      </p:cBhvr>
                                      <p:to>
                                        <p:strVal val="visible"/>
                                      </p:to>
                                    </p:set>
                                    <p:animEffect filter="dissolve" transition="in">
                                      <p:cBhvr additive="repl">
                                        <p:cTn dur="1000" fill="freeze" id="127"/>
                                        <p:tgtEl>
                                          <p:spTgt spid="5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